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alibri" panose="020F0502020204030204" pitchFamily="34" charset="0"/>
      <p:regular r:id="rId13"/>
      <p:bold r:id="rId14"/>
      <p:italic r:id="rId15"/>
      <p:boldItalic r:id="rId16"/>
    </p:embeddedFont>
    <p:embeddedFont>
      <p:font typeface="Funnel Display" panose="020B0604020202020204" charset="0"/>
      <p:regular r:id="rId17"/>
    </p:embeddedFont>
    <p:embeddedFont>
      <p:font typeface="Funnel Sans" panose="020B0604020202020204" charset="0"/>
      <p:regular r:id="rId18"/>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5" d="100"/>
          <a:sy n="75" d="100"/>
        </p:scale>
        <p:origin x="52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2956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5EB"/>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5EB"/>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5EB"/>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5EB"/>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5EB"/>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5EB"/>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5EB"/>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5EB"/>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5EB"/>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5EB"/>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861185"/>
            <a:ext cx="7468553" cy="1847731"/>
          </a:xfrm>
          <a:prstGeom prst="rect">
            <a:avLst/>
          </a:prstGeom>
          <a:noFill/>
          <a:ln/>
        </p:spPr>
        <p:txBody>
          <a:bodyPr wrap="square" lIns="0" tIns="0" rIns="0" bIns="0" rtlCol="0" anchor="t"/>
          <a:lstStyle/>
          <a:p>
            <a:pPr marL="0" indent="0" algn="l">
              <a:lnSpc>
                <a:spcPts val="4850"/>
              </a:lnSpc>
              <a:buNone/>
            </a:pPr>
            <a:r>
              <a:rPr lang="en-US" sz="3850" dirty="0">
                <a:solidFill>
                  <a:srgbClr val="051D3A"/>
                </a:solidFill>
                <a:latin typeface="Funnel Display" pitchFamily="34" charset="0"/>
                <a:ea typeface="Funnel Display" pitchFamily="34" charset="-122"/>
                <a:cs typeface="Funnel Display" pitchFamily="34" charset="-120"/>
              </a:rPr>
              <a:t>Этические проблемы генеративного ИИ в создании контента</a:t>
            </a:r>
            <a:endParaRPr lang="en-US" sz="3850" dirty="0"/>
          </a:p>
        </p:txBody>
      </p:sp>
      <p:sp>
        <p:nvSpPr>
          <p:cNvPr id="4" name="Text 1"/>
          <p:cNvSpPr/>
          <p:nvPr/>
        </p:nvSpPr>
        <p:spPr>
          <a:xfrm>
            <a:off x="6324124" y="4023003"/>
            <a:ext cx="7468553" cy="2345293"/>
          </a:xfrm>
          <a:prstGeom prst="rect">
            <a:avLst/>
          </a:prstGeom>
          <a:noFill/>
          <a:ln/>
        </p:spPr>
        <p:txBody>
          <a:bodyPr wrap="square" lIns="0" tIns="0" rIns="0" bIns="0" rtlCol="0" anchor="t"/>
          <a:lstStyle/>
          <a:p>
            <a:pPr marL="0" indent="0" algn="l">
              <a:lnSpc>
                <a:spcPts val="2600"/>
              </a:lnSpc>
              <a:buNone/>
            </a:pPr>
            <a:r>
              <a:rPr lang="en-US" sz="1600" dirty="0">
                <a:solidFill>
                  <a:srgbClr val="2B3541"/>
                </a:solidFill>
                <a:latin typeface="Funnel Sans" pitchFamily="34" charset="0"/>
                <a:ea typeface="Funnel Sans" pitchFamily="34" charset="-122"/>
                <a:cs typeface="Funnel Sans" pitchFamily="34" charset="-120"/>
              </a:rPr>
              <a:t>Генеративный искусственный интеллект (ИИ) стремительно меняет мир создания контента. Он открывает невиданные ранее возможности, но вместе с тем порождает сложные этические, правовые и социальные вызовы. В этой презентации мы рассмотрим ключевые проблемы, связанные с авторством, ответственностью, достоверностью и предвзятостью, а также пути их решения для обеспечения устойчивого развития ИИ.</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073348"/>
            <a:ext cx="7468553" cy="1847731"/>
          </a:xfrm>
          <a:prstGeom prst="rect">
            <a:avLst/>
          </a:prstGeom>
          <a:noFill/>
          <a:ln/>
        </p:spPr>
        <p:txBody>
          <a:bodyPr wrap="square" lIns="0" tIns="0" rIns="0" bIns="0" rtlCol="0" anchor="t"/>
          <a:lstStyle/>
          <a:p>
            <a:pPr marL="0" indent="0" algn="l">
              <a:lnSpc>
                <a:spcPts val="4850"/>
              </a:lnSpc>
              <a:buNone/>
            </a:pPr>
            <a:r>
              <a:rPr lang="en-US" sz="3850" dirty="0">
                <a:solidFill>
                  <a:srgbClr val="051D3A"/>
                </a:solidFill>
                <a:latin typeface="Funnel Display" pitchFamily="34" charset="0"/>
                <a:ea typeface="Funnel Display" pitchFamily="34" charset="-122"/>
                <a:cs typeface="Funnel Display" pitchFamily="34" charset="-120"/>
              </a:rPr>
              <a:t>Заключение: этика — ключ к устойчивому развитию генеративного ИИ</a:t>
            </a:r>
            <a:endParaRPr lang="en-US" sz="3850" dirty="0"/>
          </a:p>
        </p:txBody>
      </p:sp>
      <p:sp>
        <p:nvSpPr>
          <p:cNvPr id="4" name="Text 1"/>
          <p:cNvSpPr/>
          <p:nvPr/>
        </p:nvSpPr>
        <p:spPr>
          <a:xfrm>
            <a:off x="837724" y="3235166"/>
            <a:ext cx="7468553" cy="1340168"/>
          </a:xfrm>
          <a:prstGeom prst="rect">
            <a:avLst/>
          </a:prstGeom>
          <a:noFill/>
          <a:ln/>
        </p:spPr>
        <p:txBody>
          <a:bodyPr wrap="square" lIns="0" tIns="0" rIns="0" bIns="0" rtlCol="0" anchor="t"/>
          <a:lstStyle/>
          <a:p>
            <a:pPr marL="0" indent="0" algn="l">
              <a:lnSpc>
                <a:spcPts val="2600"/>
              </a:lnSpc>
              <a:buNone/>
            </a:pPr>
            <a:r>
              <a:rPr lang="en-US" sz="1600" dirty="0">
                <a:solidFill>
                  <a:srgbClr val="2B3541"/>
                </a:solidFill>
                <a:latin typeface="Funnel Sans" pitchFamily="34" charset="0"/>
                <a:ea typeface="Funnel Sans" pitchFamily="34" charset="-122"/>
                <a:cs typeface="Funnel Sans" pitchFamily="34" charset="-120"/>
              </a:rPr>
              <a:t>Генеративный ИИ представляет собой мощный инструмент, способный кардинально изменить процесс создания контента и взаимодействия с ним. Однако его развитие сопряжено с серьезными этическими, правовыми и социальными вызовами.</a:t>
            </a:r>
            <a:endParaRPr lang="en-US" sz="1600" dirty="0"/>
          </a:p>
        </p:txBody>
      </p:sp>
      <p:sp>
        <p:nvSpPr>
          <p:cNvPr id="5" name="Text 2"/>
          <p:cNvSpPr/>
          <p:nvPr/>
        </p:nvSpPr>
        <p:spPr>
          <a:xfrm>
            <a:off x="837724" y="4810958"/>
            <a:ext cx="7468553" cy="2345293"/>
          </a:xfrm>
          <a:prstGeom prst="rect">
            <a:avLst/>
          </a:prstGeom>
          <a:noFill/>
          <a:ln/>
        </p:spPr>
        <p:txBody>
          <a:bodyPr wrap="square" lIns="0" tIns="0" rIns="0" bIns="0" rtlCol="0" anchor="t"/>
          <a:lstStyle/>
          <a:p>
            <a:pPr marL="0" indent="0" algn="l">
              <a:lnSpc>
                <a:spcPts val="2600"/>
              </a:lnSpc>
              <a:buNone/>
            </a:pPr>
            <a:r>
              <a:rPr lang="en-US" sz="1600" dirty="0">
                <a:solidFill>
                  <a:srgbClr val="2B3541"/>
                </a:solidFill>
                <a:latin typeface="Funnel Sans" pitchFamily="34" charset="0"/>
                <a:ea typeface="Funnel Sans" pitchFamily="34" charset="-122"/>
                <a:cs typeface="Funnel Sans" pitchFamily="34" charset="-120"/>
              </a:rPr>
              <a:t>Ответственное использование ИИ требует комплексного подхода, объединяющего правовое регулирование, этические принципы и образовательные инициативы. Только совместными усилиями всех участников — разработчиков, пользователей, регуляторов и общества в целом — мы сможем обеспечить, что генеративный ИИ будет служить на благо человечества, сохраняя доверие и безопасность в цифровом мире.</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1340406" y="1042154"/>
            <a:ext cx="11333083" cy="473512"/>
          </a:xfrm>
          <a:prstGeom prst="rect">
            <a:avLst/>
          </a:prstGeom>
          <a:noFill/>
          <a:ln/>
        </p:spPr>
        <p:txBody>
          <a:bodyPr wrap="none" lIns="0" tIns="0" rIns="0" bIns="0" rtlCol="0" anchor="t"/>
          <a:lstStyle/>
          <a:p>
            <a:pPr marL="0" indent="0" algn="l">
              <a:lnSpc>
                <a:spcPts val="3700"/>
              </a:lnSpc>
              <a:buNone/>
            </a:pPr>
            <a:r>
              <a:rPr lang="en-US" sz="2950" dirty="0">
                <a:solidFill>
                  <a:srgbClr val="051D3A"/>
                </a:solidFill>
                <a:latin typeface="Funnel Display" pitchFamily="34" charset="0"/>
                <a:ea typeface="Funnel Display" pitchFamily="34" charset="-122"/>
                <a:cs typeface="Funnel Display" pitchFamily="34" charset="-120"/>
              </a:rPr>
              <a:t>Взрывной рост генеративного ИИ: возможности и масштабы</a:t>
            </a:r>
            <a:endParaRPr lang="en-US" sz="2950" dirty="0"/>
          </a:p>
        </p:txBody>
      </p:sp>
      <p:sp>
        <p:nvSpPr>
          <p:cNvPr id="3" name="Text 1"/>
          <p:cNvSpPr/>
          <p:nvPr/>
        </p:nvSpPr>
        <p:spPr>
          <a:xfrm>
            <a:off x="1340406" y="1763078"/>
            <a:ext cx="11949589" cy="683300"/>
          </a:xfrm>
          <a:prstGeom prst="rect">
            <a:avLst/>
          </a:prstGeom>
          <a:noFill/>
          <a:ln/>
        </p:spPr>
        <p:txBody>
          <a:bodyPr wrap="square" lIns="0" tIns="0" rIns="0" bIns="0" rtlCol="0" anchor="t"/>
          <a:lstStyle/>
          <a:p>
            <a:pPr marL="0" indent="0" algn="l">
              <a:lnSpc>
                <a:spcPts val="1750"/>
              </a:lnSpc>
              <a:buNone/>
            </a:pPr>
            <a:r>
              <a:rPr lang="en-US" sz="1250" dirty="0">
                <a:solidFill>
                  <a:srgbClr val="2B3541"/>
                </a:solidFill>
                <a:latin typeface="Funnel Sans" pitchFamily="34" charset="0"/>
                <a:ea typeface="Funnel Sans" pitchFamily="34" charset="-122"/>
                <a:cs typeface="Funnel Sans" pitchFamily="34" charset="-120"/>
              </a:rPr>
              <a:t>Генеративный ИИ, представленный такими инструментами, как ChatGPT, DALL-E и MidJourney, способен создавать разнообразный контент: тексты, изображения, видео, музыку и даже программный код. С 2022 года его использование стало массовым, трансформируя целые отрасли — медиа, маркетинг и образование.</a:t>
            </a:r>
            <a:endParaRPr lang="en-US" sz="1250" dirty="0"/>
          </a:p>
        </p:txBody>
      </p:sp>
      <p:pic>
        <p:nvPicPr>
          <p:cNvPr id="4" name="Image 0" descr="preencoded.png"/>
          <p:cNvPicPr>
            <a:picLocks noChangeAspect="1"/>
          </p:cNvPicPr>
          <p:nvPr/>
        </p:nvPicPr>
        <p:blipFill>
          <a:blip r:embed="rId3"/>
          <a:stretch>
            <a:fillRect/>
          </a:stretch>
        </p:blipFill>
        <p:spPr>
          <a:xfrm>
            <a:off x="1340406" y="2724745"/>
            <a:ext cx="7629763" cy="4323517"/>
          </a:xfrm>
          <a:prstGeom prst="rect">
            <a:avLst/>
          </a:prstGeom>
        </p:spPr>
      </p:pic>
      <p:sp>
        <p:nvSpPr>
          <p:cNvPr id="5" name="Shape 2"/>
          <p:cNvSpPr/>
          <p:nvPr/>
        </p:nvSpPr>
        <p:spPr>
          <a:xfrm>
            <a:off x="9370457" y="2957751"/>
            <a:ext cx="3927038" cy="1866900"/>
          </a:xfrm>
          <a:prstGeom prst="roundRect">
            <a:avLst>
              <a:gd name="adj" fmla="val 5878"/>
            </a:avLst>
          </a:prstGeom>
          <a:solidFill>
            <a:srgbClr val="FAF5EB"/>
          </a:solidFill>
          <a:ln w="22860">
            <a:solidFill>
              <a:srgbClr val="D5CDBE"/>
            </a:solidFill>
            <a:prstDash val="solid"/>
          </a:ln>
        </p:spPr>
      </p:sp>
      <p:sp>
        <p:nvSpPr>
          <p:cNvPr id="6" name="Shape 3"/>
          <p:cNvSpPr/>
          <p:nvPr/>
        </p:nvSpPr>
        <p:spPr>
          <a:xfrm>
            <a:off x="9347597" y="2957751"/>
            <a:ext cx="91440" cy="1866900"/>
          </a:xfrm>
          <a:prstGeom prst="roundRect">
            <a:avLst>
              <a:gd name="adj" fmla="val 73953"/>
            </a:avLst>
          </a:prstGeom>
          <a:solidFill>
            <a:srgbClr val="3371A5"/>
          </a:solidFill>
          <a:ln/>
        </p:spPr>
      </p:sp>
      <p:sp>
        <p:nvSpPr>
          <p:cNvPr id="7" name="Text 4"/>
          <p:cNvSpPr/>
          <p:nvPr/>
        </p:nvSpPr>
        <p:spPr>
          <a:xfrm>
            <a:off x="9622869" y="3141583"/>
            <a:ext cx="2385060" cy="236696"/>
          </a:xfrm>
          <a:prstGeom prst="rect">
            <a:avLst/>
          </a:prstGeom>
          <a:noFill/>
          <a:ln/>
        </p:spPr>
        <p:txBody>
          <a:bodyPr wrap="none" lIns="0" tIns="0" rIns="0" bIns="0" rtlCol="0" anchor="t"/>
          <a:lstStyle/>
          <a:p>
            <a:pPr marL="0" indent="0" algn="l">
              <a:lnSpc>
                <a:spcPts val="1850"/>
              </a:lnSpc>
              <a:buNone/>
            </a:pPr>
            <a:r>
              <a:rPr lang="en-US" sz="1450" dirty="0">
                <a:solidFill>
                  <a:srgbClr val="2B3541"/>
                </a:solidFill>
                <a:latin typeface="Funnel Display" pitchFamily="34" charset="0"/>
                <a:ea typeface="Funnel Display" pitchFamily="34" charset="-122"/>
                <a:cs typeface="Funnel Display" pitchFamily="34" charset="-120"/>
              </a:rPr>
              <a:t>Трансформация отраслей</a:t>
            </a:r>
            <a:endParaRPr lang="en-US" sz="1450" dirty="0"/>
          </a:p>
        </p:txBody>
      </p:sp>
      <p:sp>
        <p:nvSpPr>
          <p:cNvPr id="8" name="Text 5"/>
          <p:cNvSpPr/>
          <p:nvPr/>
        </p:nvSpPr>
        <p:spPr>
          <a:xfrm>
            <a:off x="9622869" y="3501985"/>
            <a:ext cx="3490793" cy="1138833"/>
          </a:xfrm>
          <a:prstGeom prst="rect">
            <a:avLst/>
          </a:prstGeom>
          <a:noFill/>
          <a:ln/>
        </p:spPr>
        <p:txBody>
          <a:bodyPr wrap="square" lIns="0" tIns="0" rIns="0" bIns="0" rtlCol="0" anchor="t"/>
          <a:lstStyle/>
          <a:p>
            <a:pPr marL="0" indent="0" algn="l">
              <a:lnSpc>
                <a:spcPts val="1750"/>
              </a:lnSpc>
              <a:buNone/>
            </a:pPr>
            <a:r>
              <a:rPr lang="en-US" sz="1250" dirty="0">
                <a:solidFill>
                  <a:srgbClr val="2B3541"/>
                </a:solidFill>
                <a:latin typeface="Funnel Sans" pitchFamily="34" charset="0"/>
                <a:ea typeface="Funnel Sans" pitchFamily="34" charset="-122"/>
                <a:cs typeface="Funnel Sans" pitchFamily="34" charset="-120"/>
              </a:rPr>
              <a:t>ИИ-инструменты стали неотъемлемой частью рабочего процесса во многих сферах, от создания маркетинговых кампаний до разработки образовательных материалов.</a:t>
            </a:r>
            <a:endParaRPr lang="en-US" sz="1250" dirty="0"/>
          </a:p>
        </p:txBody>
      </p:sp>
      <p:sp>
        <p:nvSpPr>
          <p:cNvPr id="9" name="Shape 6"/>
          <p:cNvSpPr/>
          <p:nvPr/>
        </p:nvSpPr>
        <p:spPr>
          <a:xfrm>
            <a:off x="9370457" y="4948357"/>
            <a:ext cx="3927038" cy="1866900"/>
          </a:xfrm>
          <a:prstGeom prst="roundRect">
            <a:avLst>
              <a:gd name="adj" fmla="val 5878"/>
            </a:avLst>
          </a:prstGeom>
          <a:solidFill>
            <a:srgbClr val="FAF5EB"/>
          </a:solidFill>
          <a:ln w="22860">
            <a:solidFill>
              <a:srgbClr val="D5CDBE"/>
            </a:solidFill>
            <a:prstDash val="solid"/>
          </a:ln>
        </p:spPr>
      </p:sp>
      <p:sp>
        <p:nvSpPr>
          <p:cNvPr id="10" name="Shape 7"/>
          <p:cNvSpPr/>
          <p:nvPr/>
        </p:nvSpPr>
        <p:spPr>
          <a:xfrm>
            <a:off x="9347597" y="4948357"/>
            <a:ext cx="91440" cy="1866900"/>
          </a:xfrm>
          <a:prstGeom prst="roundRect">
            <a:avLst>
              <a:gd name="adj" fmla="val 73953"/>
            </a:avLst>
          </a:prstGeom>
          <a:solidFill>
            <a:srgbClr val="3371A5"/>
          </a:solidFill>
          <a:ln/>
        </p:spPr>
      </p:sp>
      <p:sp>
        <p:nvSpPr>
          <p:cNvPr id="11" name="Text 8"/>
          <p:cNvSpPr/>
          <p:nvPr/>
        </p:nvSpPr>
        <p:spPr>
          <a:xfrm>
            <a:off x="9622869" y="5132189"/>
            <a:ext cx="1900357" cy="236696"/>
          </a:xfrm>
          <a:prstGeom prst="rect">
            <a:avLst/>
          </a:prstGeom>
          <a:noFill/>
          <a:ln/>
        </p:spPr>
        <p:txBody>
          <a:bodyPr wrap="none" lIns="0" tIns="0" rIns="0" bIns="0" rtlCol="0" anchor="t"/>
          <a:lstStyle/>
          <a:p>
            <a:pPr marL="0" indent="0" algn="l">
              <a:lnSpc>
                <a:spcPts val="1850"/>
              </a:lnSpc>
              <a:buNone/>
            </a:pPr>
            <a:r>
              <a:rPr lang="en-US" sz="1450" dirty="0">
                <a:solidFill>
                  <a:srgbClr val="2B3541"/>
                </a:solidFill>
                <a:latin typeface="Funnel Display" pitchFamily="34" charset="0"/>
                <a:ea typeface="Funnel Display" pitchFamily="34" charset="-122"/>
                <a:cs typeface="Funnel Display" pitchFamily="34" charset="-120"/>
              </a:rPr>
              <a:t>Новые возможности</a:t>
            </a:r>
            <a:endParaRPr lang="en-US" sz="1450" dirty="0"/>
          </a:p>
        </p:txBody>
      </p:sp>
      <p:sp>
        <p:nvSpPr>
          <p:cNvPr id="12" name="Text 9"/>
          <p:cNvSpPr/>
          <p:nvPr/>
        </p:nvSpPr>
        <p:spPr>
          <a:xfrm>
            <a:off x="9622869" y="5492591"/>
            <a:ext cx="3490793" cy="1138833"/>
          </a:xfrm>
          <a:prstGeom prst="rect">
            <a:avLst/>
          </a:prstGeom>
          <a:noFill/>
          <a:ln/>
        </p:spPr>
        <p:txBody>
          <a:bodyPr wrap="square" lIns="0" tIns="0" rIns="0" bIns="0" rtlCol="0" anchor="t"/>
          <a:lstStyle/>
          <a:p>
            <a:pPr marL="0" indent="0" algn="l">
              <a:lnSpc>
                <a:spcPts val="1750"/>
              </a:lnSpc>
              <a:buNone/>
            </a:pPr>
            <a:r>
              <a:rPr lang="en-US" sz="1250" dirty="0">
                <a:solidFill>
                  <a:srgbClr val="2B3541"/>
                </a:solidFill>
                <a:latin typeface="Funnel Sans" pitchFamily="34" charset="0"/>
                <a:ea typeface="Funnel Sans" pitchFamily="34" charset="-122"/>
                <a:cs typeface="Funnel Sans" pitchFamily="34" charset="-120"/>
              </a:rPr>
              <a:t>Технологии генеративного ИИ значительно ускоряют создание контента, позволяя реализовывать идеи, которые ранее были слишком трудоемкими или дорогостоящими.</a:t>
            </a:r>
            <a:endParaRPr lang="en-US" sz="12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37724" y="1614607"/>
            <a:ext cx="12954952" cy="1231821"/>
          </a:xfrm>
          <a:prstGeom prst="rect">
            <a:avLst/>
          </a:prstGeom>
          <a:noFill/>
          <a:ln/>
        </p:spPr>
        <p:txBody>
          <a:bodyPr wrap="square" lIns="0" tIns="0" rIns="0" bIns="0" rtlCol="0" anchor="t"/>
          <a:lstStyle/>
          <a:p>
            <a:pPr marL="0" indent="0" algn="l">
              <a:lnSpc>
                <a:spcPts val="4850"/>
              </a:lnSpc>
              <a:buNone/>
            </a:pPr>
            <a:r>
              <a:rPr lang="en-US" sz="3850" dirty="0">
                <a:solidFill>
                  <a:srgbClr val="051D3A"/>
                </a:solidFill>
                <a:latin typeface="Funnel Display" pitchFamily="34" charset="0"/>
                <a:ea typeface="Funnel Display" pitchFamily="34" charset="-122"/>
                <a:cs typeface="Funnel Display" pitchFamily="34" charset="-120"/>
              </a:rPr>
              <a:t>Кто владеет результатом? Юридические и авторские коллизии</a:t>
            </a:r>
            <a:endParaRPr lang="en-US" sz="3850" dirty="0"/>
          </a:p>
        </p:txBody>
      </p:sp>
      <p:sp>
        <p:nvSpPr>
          <p:cNvPr id="3" name="Text 1"/>
          <p:cNvSpPr/>
          <p:nvPr/>
        </p:nvSpPr>
        <p:spPr>
          <a:xfrm>
            <a:off x="837724" y="3265289"/>
            <a:ext cx="12954952" cy="1005126"/>
          </a:xfrm>
          <a:prstGeom prst="rect">
            <a:avLst/>
          </a:prstGeom>
          <a:noFill/>
          <a:ln/>
        </p:spPr>
        <p:txBody>
          <a:bodyPr wrap="square" lIns="0" tIns="0" rIns="0" bIns="0" rtlCol="0" anchor="t"/>
          <a:lstStyle/>
          <a:p>
            <a:pPr marL="0" indent="0" algn="l">
              <a:lnSpc>
                <a:spcPts val="2600"/>
              </a:lnSpc>
              <a:buNone/>
            </a:pPr>
            <a:r>
              <a:rPr lang="en-US" sz="1600" dirty="0">
                <a:solidFill>
                  <a:srgbClr val="2B3541"/>
                </a:solidFill>
                <a:latin typeface="Funnel Sans" pitchFamily="34" charset="0"/>
                <a:ea typeface="Funnel Sans" pitchFamily="34" charset="-122"/>
                <a:cs typeface="Funnel Sans" pitchFamily="34" charset="-120"/>
              </a:rPr>
              <a:t>Одной из наиболее острых проблем является вопрос авторского права. Модели генеративного ИИ обучаются на огромных массивах данных, часто защищенных авторским правом, без получения явного согласия правообладателей. Это порождает множество юридических коллизий.</a:t>
            </a:r>
            <a:endParaRPr lang="en-US" sz="1600" dirty="0"/>
          </a:p>
        </p:txBody>
      </p:sp>
      <p:sp>
        <p:nvSpPr>
          <p:cNvPr id="4" name="Shape 2"/>
          <p:cNvSpPr/>
          <p:nvPr/>
        </p:nvSpPr>
        <p:spPr>
          <a:xfrm>
            <a:off x="814864" y="4483179"/>
            <a:ext cx="45720" cy="2154555"/>
          </a:xfrm>
          <a:prstGeom prst="rect">
            <a:avLst/>
          </a:prstGeom>
          <a:solidFill>
            <a:srgbClr val="3371A5"/>
          </a:solidFill>
          <a:ln/>
        </p:spPr>
      </p:sp>
      <p:sp>
        <p:nvSpPr>
          <p:cNvPr id="5" name="Text 3"/>
          <p:cNvSpPr/>
          <p:nvPr/>
        </p:nvSpPr>
        <p:spPr>
          <a:xfrm>
            <a:off x="1092875" y="4506039"/>
            <a:ext cx="3574613" cy="308015"/>
          </a:xfrm>
          <a:prstGeom prst="rect">
            <a:avLst/>
          </a:prstGeom>
          <a:noFill/>
          <a:ln/>
        </p:spPr>
        <p:txBody>
          <a:bodyPr wrap="none" lIns="0" tIns="0" rIns="0" bIns="0" rtlCol="0" anchor="t"/>
          <a:lstStyle/>
          <a:p>
            <a:pPr marL="0" indent="0" algn="l">
              <a:lnSpc>
                <a:spcPts val="2400"/>
              </a:lnSpc>
              <a:buNone/>
            </a:pPr>
            <a:r>
              <a:rPr lang="en-US" sz="1900" dirty="0">
                <a:solidFill>
                  <a:srgbClr val="2B3541"/>
                </a:solidFill>
                <a:latin typeface="Funnel Display" pitchFamily="34" charset="0"/>
                <a:ea typeface="Funnel Display" pitchFamily="34" charset="-122"/>
                <a:cs typeface="Funnel Display" pitchFamily="34" charset="-120"/>
              </a:rPr>
              <a:t>Неопределенность авторства</a:t>
            </a:r>
            <a:endParaRPr lang="en-US" sz="1900" dirty="0"/>
          </a:p>
        </p:txBody>
      </p:sp>
      <p:sp>
        <p:nvSpPr>
          <p:cNvPr id="6" name="Text 4"/>
          <p:cNvSpPr/>
          <p:nvPr/>
        </p:nvSpPr>
        <p:spPr>
          <a:xfrm>
            <a:off x="1092875" y="4939665"/>
            <a:ext cx="6091357" cy="1675209"/>
          </a:xfrm>
          <a:prstGeom prst="rect">
            <a:avLst/>
          </a:prstGeom>
          <a:noFill/>
          <a:ln/>
        </p:spPr>
        <p:txBody>
          <a:bodyPr wrap="square" lIns="0" tIns="0" rIns="0" bIns="0" rtlCol="0" anchor="t"/>
          <a:lstStyle/>
          <a:p>
            <a:pPr marL="0" indent="0" algn="l">
              <a:lnSpc>
                <a:spcPts val="2600"/>
              </a:lnSpc>
              <a:buNone/>
            </a:pPr>
            <a:r>
              <a:rPr lang="en-US" sz="1600" dirty="0">
                <a:solidFill>
                  <a:srgbClr val="2B3541"/>
                </a:solidFill>
                <a:latin typeface="Funnel Sans" pitchFamily="34" charset="0"/>
                <a:ea typeface="Funnel Sans" pitchFamily="34" charset="-122"/>
                <a:cs typeface="Funnel Sans" pitchFamily="34" charset="-120"/>
              </a:rPr>
              <a:t>В большинстве стран, включая Россию, контент, созданный ИИ, не признается объектом авторского права, поскольку отсутствует «человеческое участие». Возникает вопрос: кто является автором — пользователь, разработчик или сама ИИ-система?</a:t>
            </a:r>
            <a:endParaRPr lang="en-US" sz="1600" dirty="0"/>
          </a:p>
        </p:txBody>
      </p:sp>
      <p:sp>
        <p:nvSpPr>
          <p:cNvPr id="7" name="Shape 5"/>
          <p:cNvSpPr/>
          <p:nvPr/>
        </p:nvSpPr>
        <p:spPr>
          <a:xfrm>
            <a:off x="7423190" y="4483179"/>
            <a:ext cx="45720" cy="2154555"/>
          </a:xfrm>
          <a:prstGeom prst="rect">
            <a:avLst/>
          </a:prstGeom>
          <a:solidFill>
            <a:srgbClr val="3371A5"/>
          </a:solidFill>
          <a:ln/>
        </p:spPr>
      </p:sp>
      <p:sp>
        <p:nvSpPr>
          <p:cNvPr id="8" name="Text 6"/>
          <p:cNvSpPr/>
          <p:nvPr/>
        </p:nvSpPr>
        <p:spPr>
          <a:xfrm>
            <a:off x="7701201" y="4506039"/>
            <a:ext cx="2724507" cy="308015"/>
          </a:xfrm>
          <a:prstGeom prst="rect">
            <a:avLst/>
          </a:prstGeom>
          <a:noFill/>
          <a:ln/>
        </p:spPr>
        <p:txBody>
          <a:bodyPr wrap="none" lIns="0" tIns="0" rIns="0" bIns="0" rtlCol="0" anchor="t"/>
          <a:lstStyle/>
          <a:p>
            <a:pPr marL="0" indent="0" algn="l">
              <a:lnSpc>
                <a:spcPts val="2400"/>
              </a:lnSpc>
              <a:buNone/>
            </a:pPr>
            <a:r>
              <a:rPr lang="en-US" sz="1900" dirty="0">
                <a:solidFill>
                  <a:srgbClr val="2B3541"/>
                </a:solidFill>
                <a:latin typeface="Funnel Display" pitchFamily="34" charset="0"/>
                <a:ea typeface="Funnel Display" pitchFamily="34" charset="-122"/>
                <a:cs typeface="Funnel Display" pitchFamily="34" charset="-120"/>
              </a:rPr>
              <a:t>Судебные прецеденты</a:t>
            </a:r>
            <a:endParaRPr lang="en-US" sz="1900" dirty="0"/>
          </a:p>
        </p:txBody>
      </p:sp>
      <p:sp>
        <p:nvSpPr>
          <p:cNvPr id="9" name="Text 7"/>
          <p:cNvSpPr/>
          <p:nvPr/>
        </p:nvSpPr>
        <p:spPr>
          <a:xfrm>
            <a:off x="7701201" y="4939665"/>
            <a:ext cx="6091476" cy="1340168"/>
          </a:xfrm>
          <a:prstGeom prst="rect">
            <a:avLst/>
          </a:prstGeom>
          <a:noFill/>
          <a:ln/>
        </p:spPr>
        <p:txBody>
          <a:bodyPr wrap="square" lIns="0" tIns="0" rIns="0" bIns="0" rtlCol="0" anchor="t"/>
          <a:lstStyle/>
          <a:p>
            <a:pPr marL="0" indent="0" algn="l">
              <a:lnSpc>
                <a:spcPts val="2600"/>
              </a:lnSpc>
              <a:buNone/>
            </a:pPr>
            <a:r>
              <a:rPr lang="en-US" sz="1600" dirty="0">
                <a:solidFill>
                  <a:srgbClr val="2B3541"/>
                </a:solidFill>
                <a:latin typeface="Funnel Sans" pitchFamily="34" charset="0"/>
                <a:ea typeface="Funnel Sans" pitchFamily="34" charset="-122"/>
                <a:cs typeface="Funnel Sans" pitchFamily="34" charset="-120"/>
              </a:rPr>
              <a:t>Уже существуют прецеденты судебных исков, связанных с копированием логотипов, слоганов и персонажей известными брендами (например, Nike, Disney) в контенте, созданном ИИ.</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27353" y="769025"/>
            <a:ext cx="13170694" cy="534829"/>
          </a:xfrm>
          <a:prstGeom prst="rect">
            <a:avLst/>
          </a:prstGeom>
          <a:noFill/>
          <a:ln/>
        </p:spPr>
        <p:txBody>
          <a:bodyPr wrap="none" lIns="0" tIns="0" rIns="0" bIns="0" rtlCol="0" anchor="t"/>
          <a:lstStyle/>
          <a:p>
            <a:pPr marL="0" indent="0" algn="l">
              <a:lnSpc>
                <a:spcPts val="4200"/>
              </a:lnSpc>
              <a:buNone/>
            </a:pPr>
            <a:r>
              <a:rPr lang="en-US" sz="3350" dirty="0">
                <a:solidFill>
                  <a:srgbClr val="051D3A"/>
                </a:solidFill>
                <a:latin typeface="Funnel Display" pitchFamily="34" charset="0"/>
                <a:ea typeface="Funnel Display" pitchFamily="34" charset="-122"/>
                <a:cs typeface="Funnel Display" pitchFamily="34" charset="-120"/>
              </a:rPr>
              <a:t>Репутационные и социальные риски: deepfake и манипуляции</a:t>
            </a:r>
            <a:endParaRPr lang="en-US" sz="3350" dirty="0"/>
          </a:p>
        </p:txBody>
      </p:sp>
      <p:sp>
        <p:nvSpPr>
          <p:cNvPr id="3" name="Text 1"/>
          <p:cNvSpPr/>
          <p:nvPr/>
        </p:nvSpPr>
        <p:spPr>
          <a:xfrm>
            <a:off x="727353" y="1619488"/>
            <a:ext cx="13175694" cy="543401"/>
          </a:xfrm>
          <a:prstGeom prst="rect">
            <a:avLst/>
          </a:prstGeom>
          <a:noFill/>
          <a:ln/>
        </p:spPr>
        <p:txBody>
          <a:bodyPr wrap="square" lIns="0" tIns="0" rIns="0" bIns="0" rtlCol="0" anchor="t"/>
          <a:lstStyle/>
          <a:p>
            <a:pPr marL="0" indent="0" algn="l">
              <a:lnSpc>
                <a:spcPts val="2100"/>
              </a:lnSpc>
              <a:buNone/>
            </a:pPr>
            <a:r>
              <a:rPr lang="en-US" sz="1400" dirty="0">
                <a:solidFill>
                  <a:srgbClr val="2B3541"/>
                </a:solidFill>
                <a:latin typeface="Funnel Sans" pitchFamily="34" charset="0"/>
                <a:ea typeface="Funnel Sans" pitchFamily="34" charset="-122"/>
                <a:cs typeface="Funnel Sans" pitchFamily="34" charset="-120"/>
              </a:rPr>
              <a:t>Генеративный ИИ позволяет создавать убедительные фальшивые фото, видео и аудио (дипфейки), которые практически невозможно отличить от настоящих. Эта технология несет серьезные репутационные и социальные риски.</a:t>
            </a:r>
            <a:endParaRPr lang="en-US" sz="1400" dirty="0"/>
          </a:p>
        </p:txBody>
      </p:sp>
      <p:pic>
        <p:nvPicPr>
          <p:cNvPr id="4" name="Image 0" descr="preencoded.png"/>
          <p:cNvPicPr>
            <a:picLocks noChangeAspect="1"/>
          </p:cNvPicPr>
          <p:nvPr/>
        </p:nvPicPr>
        <p:blipFill>
          <a:blip r:embed="rId3"/>
          <a:stretch>
            <a:fillRect/>
          </a:stretch>
        </p:blipFill>
        <p:spPr>
          <a:xfrm>
            <a:off x="727353" y="2517934"/>
            <a:ext cx="8408908" cy="4765000"/>
          </a:xfrm>
          <a:prstGeom prst="rect">
            <a:avLst/>
          </a:prstGeom>
        </p:spPr>
      </p:pic>
      <p:sp>
        <p:nvSpPr>
          <p:cNvPr id="5" name="Text 2"/>
          <p:cNvSpPr/>
          <p:nvPr/>
        </p:nvSpPr>
        <p:spPr>
          <a:xfrm>
            <a:off x="9587508" y="2714982"/>
            <a:ext cx="4323040" cy="4348374"/>
          </a:xfrm>
          <a:prstGeom prst="rect">
            <a:avLst/>
          </a:prstGeom>
          <a:noFill/>
          <a:ln/>
        </p:spPr>
        <p:txBody>
          <a:bodyPr wrap="square" lIns="0" tIns="0" rIns="0" bIns="0" rtlCol="0" anchor="t"/>
          <a:lstStyle/>
          <a:p>
            <a:pPr marL="342900" indent="-342900" algn="l">
              <a:lnSpc>
                <a:spcPts val="2100"/>
              </a:lnSpc>
              <a:buSzPct val="100000"/>
              <a:buChar char="•"/>
            </a:pPr>
            <a:r>
              <a:rPr lang="en-US" sz="1400" b="1" dirty="0">
                <a:solidFill>
                  <a:srgbClr val="2B3541"/>
                </a:solidFill>
                <a:latin typeface="Funnel Sans" pitchFamily="34" charset="0"/>
                <a:ea typeface="Funnel Sans" pitchFamily="34" charset="-122"/>
                <a:cs typeface="Funnel Sans" pitchFamily="34" charset="-120"/>
              </a:rPr>
              <a:t>Мошенничество и шантаж:</a:t>
            </a:r>
            <a:r>
              <a:rPr lang="en-US" sz="1400" dirty="0">
                <a:solidFill>
                  <a:srgbClr val="2B3541"/>
                </a:solidFill>
                <a:latin typeface="Funnel Sans" pitchFamily="34" charset="0"/>
                <a:ea typeface="Funnel Sans" pitchFamily="34" charset="-122"/>
                <a:cs typeface="Funnel Sans" pitchFamily="34" charset="-120"/>
              </a:rPr>
              <a:t> Дипфейки могут использоваться для создания фальшивых доказательств, компрометирующих материалов или вымогательства.</a:t>
            </a:r>
            <a:endParaRPr lang="en-US" sz="1400" dirty="0"/>
          </a:p>
          <a:p>
            <a:pPr marL="342900" indent="-342900" algn="l">
              <a:lnSpc>
                <a:spcPts val="2100"/>
              </a:lnSpc>
              <a:buSzPct val="100000"/>
              <a:buChar char="•"/>
            </a:pPr>
            <a:r>
              <a:rPr lang="en-US" sz="1400" b="1" dirty="0">
                <a:solidFill>
                  <a:srgbClr val="2B3541"/>
                </a:solidFill>
                <a:latin typeface="Funnel Sans" pitchFamily="34" charset="0"/>
                <a:ea typeface="Funnel Sans" pitchFamily="34" charset="-122"/>
                <a:cs typeface="Funnel Sans" pitchFamily="34" charset="-120"/>
              </a:rPr>
              <a:t>Политические манипуляции:</a:t>
            </a:r>
            <a:r>
              <a:rPr lang="en-US" sz="1400" dirty="0">
                <a:solidFill>
                  <a:srgbClr val="2B3541"/>
                </a:solidFill>
                <a:latin typeface="Funnel Sans" pitchFamily="34" charset="0"/>
                <a:ea typeface="Funnel Sans" pitchFamily="34" charset="-122"/>
                <a:cs typeface="Funnel Sans" pitchFamily="34" charset="-120"/>
              </a:rPr>
              <a:t> Распространение ложных заявлений от имени политиков или создание сфабрикованных новостей может подорвать доверие и повлиять на общественное мнение.</a:t>
            </a:r>
            <a:endParaRPr lang="en-US" sz="1400" dirty="0"/>
          </a:p>
          <a:p>
            <a:pPr marL="342900" indent="-342900" algn="l">
              <a:lnSpc>
                <a:spcPts val="2100"/>
              </a:lnSpc>
              <a:buSzPct val="100000"/>
              <a:buChar char="•"/>
            </a:pPr>
            <a:r>
              <a:rPr lang="en-US" sz="1400" b="1" dirty="0">
                <a:solidFill>
                  <a:srgbClr val="2B3541"/>
                </a:solidFill>
                <a:latin typeface="Funnel Sans" pitchFamily="34" charset="0"/>
                <a:ea typeface="Funnel Sans" pitchFamily="34" charset="-122"/>
                <a:cs typeface="Funnel Sans" pitchFamily="34" charset="-120"/>
              </a:rPr>
              <a:t>Примеры:</a:t>
            </a:r>
            <a:r>
              <a:rPr lang="en-US" sz="1400" dirty="0">
                <a:solidFill>
                  <a:srgbClr val="2B3541"/>
                </a:solidFill>
                <a:latin typeface="Funnel Sans" pitchFamily="34" charset="0"/>
                <a:ea typeface="Funnel Sans" pitchFamily="34" charset="-122"/>
                <a:cs typeface="Funnel Sans" pitchFamily="34" charset="-120"/>
              </a:rPr>
              <a:t> Широко известны случаи фальшивых заявлений политиков и подделок изображений знаменитостей, вызывающие скандалы и недоверие к медиа.</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19507" y="591145"/>
            <a:ext cx="12991386" cy="1205151"/>
          </a:xfrm>
          <a:prstGeom prst="rect">
            <a:avLst/>
          </a:prstGeom>
          <a:noFill/>
          <a:ln/>
        </p:spPr>
        <p:txBody>
          <a:bodyPr wrap="square" lIns="0" tIns="0" rIns="0" bIns="0" rtlCol="0" anchor="t"/>
          <a:lstStyle/>
          <a:p>
            <a:pPr marL="0" indent="0" algn="l">
              <a:lnSpc>
                <a:spcPts val="4700"/>
              </a:lnSpc>
              <a:buNone/>
            </a:pPr>
            <a:r>
              <a:rPr lang="en-US" sz="3750" dirty="0">
                <a:solidFill>
                  <a:srgbClr val="051D3A"/>
                </a:solidFill>
                <a:latin typeface="Funnel Display" pitchFamily="34" charset="0"/>
                <a:ea typeface="Funnel Display" pitchFamily="34" charset="-122"/>
                <a:cs typeface="Funnel Display" pitchFamily="34" charset="-120"/>
              </a:rPr>
              <a:t>Этические дилеммы: ответственность и предвзятость ИИ</a:t>
            </a:r>
            <a:endParaRPr lang="en-US" sz="3750" dirty="0"/>
          </a:p>
        </p:txBody>
      </p:sp>
      <p:sp>
        <p:nvSpPr>
          <p:cNvPr id="3" name="Text 1"/>
          <p:cNvSpPr/>
          <p:nvPr/>
        </p:nvSpPr>
        <p:spPr>
          <a:xfrm>
            <a:off x="819507" y="2197179"/>
            <a:ext cx="12991386" cy="648414"/>
          </a:xfrm>
          <a:prstGeom prst="rect">
            <a:avLst/>
          </a:prstGeom>
          <a:noFill/>
          <a:ln/>
        </p:spPr>
        <p:txBody>
          <a:bodyPr wrap="square" lIns="0" tIns="0" rIns="0" bIns="0" rtlCol="0" anchor="t"/>
          <a:lstStyle/>
          <a:p>
            <a:pPr marL="0" indent="0" algn="l">
              <a:lnSpc>
                <a:spcPts val="2550"/>
              </a:lnSpc>
              <a:buNone/>
            </a:pPr>
            <a:r>
              <a:rPr lang="en-US" sz="1600" dirty="0">
                <a:solidFill>
                  <a:srgbClr val="2B3541"/>
                </a:solidFill>
                <a:latin typeface="Funnel Sans" pitchFamily="34" charset="0"/>
                <a:ea typeface="Funnel Sans" pitchFamily="34" charset="-122"/>
                <a:cs typeface="Funnel Sans" pitchFamily="34" charset="-120"/>
              </a:rPr>
              <a:t>По мере того как ИИ становится все более автономным в создании контента, возникают сложные этические вопросы, касающиеся ответственности и возможной предвзятости.</a:t>
            </a:r>
            <a:endParaRPr lang="en-US" sz="1600" dirty="0"/>
          </a:p>
        </p:txBody>
      </p:sp>
      <p:sp>
        <p:nvSpPr>
          <p:cNvPr id="4" name="Text 2"/>
          <p:cNvSpPr/>
          <p:nvPr/>
        </p:nvSpPr>
        <p:spPr>
          <a:xfrm>
            <a:off x="819507" y="3071098"/>
            <a:ext cx="204787" cy="256103"/>
          </a:xfrm>
          <a:prstGeom prst="rect">
            <a:avLst/>
          </a:prstGeom>
          <a:noFill/>
          <a:ln/>
        </p:spPr>
        <p:txBody>
          <a:bodyPr wrap="none" lIns="0" tIns="0" rIns="0" bIns="0" rtlCol="0" anchor="t"/>
          <a:lstStyle/>
          <a:p>
            <a:pPr marL="0" indent="0" algn="l">
              <a:lnSpc>
                <a:spcPts val="2550"/>
              </a:lnSpc>
              <a:buNone/>
            </a:pPr>
            <a:r>
              <a:rPr lang="en-US" sz="1600" dirty="0">
                <a:solidFill>
                  <a:srgbClr val="2B3541"/>
                </a:solidFill>
                <a:latin typeface="Funnel Display Light" pitchFamily="34" charset="0"/>
                <a:ea typeface="Funnel Display Light" pitchFamily="34" charset="-122"/>
                <a:cs typeface="Funnel Display Light" pitchFamily="34" charset="-120"/>
              </a:rPr>
              <a:t>01</a:t>
            </a:r>
            <a:endParaRPr lang="en-US" sz="1600" dirty="0"/>
          </a:p>
        </p:txBody>
      </p:sp>
      <p:sp>
        <p:nvSpPr>
          <p:cNvPr id="5" name="Shape 3"/>
          <p:cNvSpPr/>
          <p:nvPr/>
        </p:nvSpPr>
        <p:spPr>
          <a:xfrm>
            <a:off x="819507" y="3396496"/>
            <a:ext cx="6395442" cy="22860"/>
          </a:xfrm>
          <a:prstGeom prst="rect">
            <a:avLst/>
          </a:prstGeom>
          <a:solidFill>
            <a:srgbClr val="3371A5"/>
          </a:solidFill>
          <a:ln/>
        </p:spPr>
      </p:sp>
      <p:sp>
        <p:nvSpPr>
          <p:cNvPr id="6" name="Text 4"/>
          <p:cNvSpPr/>
          <p:nvPr/>
        </p:nvSpPr>
        <p:spPr>
          <a:xfrm>
            <a:off x="819507" y="3544610"/>
            <a:ext cx="3314462" cy="301347"/>
          </a:xfrm>
          <a:prstGeom prst="rect">
            <a:avLst/>
          </a:prstGeom>
          <a:noFill/>
          <a:ln/>
        </p:spPr>
        <p:txBody>
          <a:bodyPr wrap="none" lIns="0" tIns="0" rIns="0" bIns="0" rtlCol="0" anchor="t"/>
          <a:lstStyle/>
          <a:p>
            <a:pPr marL="0" indent="0" algn="l">
              <a:lnSpc>
                <a:spcPts val="2350"/>
              </a:lnSpc>
              <a:buNone/>
            </a:pPr>
            <a:r>
              <a:rPr lang="en-US" sz="1850" dirty="0">
                <a:solidFill>
                  <a:srgbClr val="2B3541"/>
                </a:solidFill>
                <a:latin typeface="Funnel Display" pitchFamily="34" charset="0"/>
                <a:ea typeface="Funnel Display" pitchFamily="34" charset="-122"/>
                <a:cs typeface="Funnel Display" pitchFamily="34" charset="-120"/>
              </a:rPr>
              <a:t>Ответственность за ошибки</a:t>
            </a:r>
            <a:endParaRPr lang="en-US" sz="1850" dirty="0"/>
          </a:p>
        </p:txBody>
      </p:sp>
      <p:sp>
        <p:nvSpPr>
          <p:cNvPr id="7" name="Text 5"/>
          <p:cNvSpPr/>
          <p:nvPr/>
        </p:nvSpPr>
        <p:spPr>
          <a:xfrm>
            <a:off x="819507" y="3966210"/>
            <a:ext cx="6395442" cy="972622"/>
          </a:xfrm>
          <a:prstGeom prst="rect">
            <a:avLst/>
          </a:prstGeom>
          <a:noFill/>
          <a:ln/>
        </p:spPr>
        <p:txBody>
          <a:bodyPr wrap="square" lIns="0" tIns="0" rIns="0" bIns="0" rtlCol="0" anchor="t"/>
          <a:lstStyle/>
          <a:p>
            <a:pPr marL="0" indent="0" algn="l">
              <a:lnSpc>
                <a:spcPts val="2550"/>
              </a:lnSpc>
              <a:buNone/>
            </a:pPr>
            <a:r>
              <a:rPr lang="en-US" sz="1600" dirty="0">
                <a:solidFill>
                  <a:srgbClr val="2B3541"/>
                </a:solidFill>
                <a:latin typeface="Funnel Sans" pitchFamily="34" charset="0"/>
                <a:ea typeface="Funnel Sans" pitchFamily="34" charset="-122"/>
                <a:cs typeface="Funnel Sans" pitchFamily="34" charset="-120"/>
              </a:rPr>
              <a:t>Кто несет ответственность за дезинформацию, клевету или другие негативные последствия контента, созданного ИИ? Пользователь, разработчик или сам алгоритм?</a:t>
            </a:r>
            <a:endParaRPr lang="en-US" sz="1600" dirty="0"/>
          </a:p>
        </p:txBody>
      </p:sp>
      <p:sp>
        <p:nvSpPr>
          <p:cNvPr id="8" name="Text 6"/>
          <p:cNvSpPr/>
          <p:nvPr/>
        </p:nvSpPr>
        <p:spPr>
          <a:xfrm>
            <a:off x="7415332" y="3071098"/>
            <a:ext cx="204787" cy="256103"/>
          </a:xfrm>
          <a:prstGeom prst="rect">
            <a:avLst/>
          </a:prstGeom>
          <a:noFill/>
          <a:ln/>
        </p:spPr>
        <p:txBody>
          <a:bodyPr wrap="none" lIns="0" tIns="0" rIns="0" bIns="0" rtlCol="0" anchor="t"/>
          <a:lstStyle/>
          <a:p>
            <a:pPr marL="0" indent="0" algn="l">
              <a:lnSpc>
                <a:spcPts val="2550"/>
              </a:lnSpc>
              <a:buNone/>
            </a:pPr>
            <a:r>
              <a:rPr lang="en-US" sz="1600" dirty="0">
                <a:solidFill>
                  <a:srgbClr val="2B3541"/>
                </a:solidFill>
                <a:latin typeface="Funnel Display Light" pitchFamily="34" charset="0"/>
                <a:ea typeface="Funnel Display Light" pitchFamily="34" charset="-122"/>
                <a:cs typeface="Funnel Display Light" pitchFamily="34" charset="-120"/>
              </a:rPr>
              <a:t>02</a:t>
            </a:r>
            <a:endParaRPr lang="en-US" sz="1600" dirty="0"/>
          </a:p>
        </p:txBody>
      </p:sp>
      <p:sp>
        <p:nvSpPr>
          <p:cNvPr id="9" name="Shape 7"/>
          <p:cNvSpPr/>
          <p:nvPr/>
        </p:nvSpPr>
        <p:spPr>
          <a:xfrm>
            <a:off x="7415332" y="3396496"/>
            <a:ext cx="6395561" cy="22860"/>
          </a:xfrm>
          <a:prstGeom prst="rect">
            <a:avLst/>
          </a:prstGeom>
          <a:solidFill>
            <a:srgbClr val="3371A5"/>
          </a:solidFill>
          <a:ln/>
        </p:spPr>
      </p:sp>
      <p:sp>
        <p:nvSpPr>
          <p:cNvPr id="10" name="Text 8"/>
          <p:cNvSpPr/>
          <p:nvPr/>
        </p:nvSpPr>
        <p:spPr>
          <a:xfrm>
            <a:off x="7415332" y="3544610"/>
            <a:ext cx="3719870" cy="301347"/>
          </a:xfrm>
          <a:prstGeom prst="rect">
            <a:avLst/>
          </a:prstGeom>
          <a:noFill/>
          <a:ln/>
        </p:spPr>
        <p:txBody>
          <a:bodyPr wrap="none" lIns="0" tIns="0" rIns="0" bIns="0" rtlCol="0" anchor="t"/>
          <a:lstStyle/>
          <a:p>
            <a:pPr marL="0" indent="0" algn="l">
              <a:lnSpc>
                <a:spcPts val="2350"/>
              </a:lnSpc>
              <a:buNone/>
            </a:pPr>
            <a:r>
              <a:rPr lang="en-US" sz="1850" dirty="0">
                <a:solidFill>
                  <a:srgbClr val="2B3541"/>
                </a:solidFill>
                <a:latin typeface="Funnel Display" pitchFamily="34" charset="0"/>
                <a:ea typeface="Funnel Display" pitchFamily="34" charset="-122"/>
                <a:cs typeface="Funnel Display" pitchFamily="34" charset="-120"/>
              </a:rPr>
              <a:t>Алгоритмическая предвзятость</a:t>
            </a:r>
            <a:endParaRPr lang="en-US" sz="1850" dirty="0"/>
          </a:p>
        </p:txBody>
      </p:sp>
      <p:sp>
        <p:nvSpPr>
          <p:cNvPr id="11" name="Text 9"/>
          <p:cNvSpPr/>
          <p:nvPr/>
        </p:nvSpPr>
        <p:spPr>
          <a:xfrm>
            <a:off x="7415332" y="3966210"/>
            <a:ext cx="6395561" cy="1296829"/>
          </a:xfrm>
          <a:prstGeom prst="rect">
            <a:avLst/>
          </a:prstGeom>
          <a:noFill/>
          <a:ln/>
        </p:spPr>
        <p:txBody>
          <a:bodyPr wrap="square" lIns="0" tIns="0" rIns="0" bIns="0" rtlCol="0" anchor="t"/>
          <a:lstStyle/>
          <a:p>
            <a:pPr marL="0" indent="0" algn="l">
              <a:lnSpc>
                <a:spcPts val="2550"/>
              </a:lnSpc>
              <a:buNone/>
            </a:pPr>
            <a:r>
              <a:rPr lang="en-US" sz="1600" dirty="0">
                <a:solidFill>
                  <a:srgbClr val="2B3541"/>
                </a:solidFill>
                <a:latin typeface="Funnel Sans" pitchFamily="34" charset="0"/>
                <a:ea typeface="Funnel Sans" pitchFamily="34" charset="-122"/>
                <a:cs typeface="Funnel Sans" pitchFamily="34" charset="-120"/>
              </a:rPr>
              <a:t>Алгоритмы обучаются на данных, которые могут содержать социальные стереотипы и дискриминацию. ИИ может воспроизводить и даже усиливать их, приводя к несправедливым или оскорбительным результатам.</a:t>
            </a:r>
            <a:endParaRPr lang="en-US" sz="1600" dirty="0"/>
          </a:p>
        </p:txBody>
      </p:sp>
      <p:sp>
        <p:nvSpPr>
          <p:cNvPr id="12" name="Text 10"/>
          <p:cNvSpPr/>
          <p:nvPr/>
        </p:nvSpPr>
        <p:spPr>
          <a:xfrm>
            <a:off x="819507" y="5617012"/>
            <a:ext cx="204787" cy="256103"/>
          </a:xfrm>
          <a:prstGeom prst="rect">
            <a:avLst/>
          </a:prstGeom>
          <a:noFill/>
          <a:ln/>
        </p:spPr>
        <p:txBody>
          <a:bodyPr wrap="none" lIns="0" tIns="0" rIns="0" bIns="0" rtlCol="0" anchor="t"/>
          <a:lstStyle/>
          <a:p>
            <a:pPr marL="0" indent="0" algn="l">
              <a:lnSpc>
                <a:spcPts val="2550"/>
              </a:lnSpc>
              <a:buNone/>
            </a:pPr>
            <a:r>
              <a:rPr lang="en-US" sz="1600" dirty="0">
                <a:solidFill>
                  <a:srgbClr val="2B3541"/>
                </a:solidFill>
                <a:latin typeface="Funnel Display Light" pitchFamily="34" charset="0"/>
                <a:ea typeface="Funnel Display Light" pitchFamily="34" charset="-122"/>
                <a:cs typeface="Funnel Display Light" pitchFamily="34" charset="-120"/>
              </a:rPr>
              <a:t>03</a:t>
            </a:r>
            <a:endParaRPr lang="en-US" sz="1600" dirty="0"/>
          </a:p>
        </p:txBody>
      </p:sp>
      <p:sp>
        <p:nvSpPr>
          <p:cNvPr id="13" name="Shape 11"/>
          <p:cNvSpPr/>
          <p:nvPr/>
        </p:nvSpPr>
        <p:spPr>
          <a:xfrm>
            <a:off x="819507" y="5942409"/>
            <a:ext cx="6395442" cy="22860"/>
          </a:xfrm>
          <a:prstGeom prst="rect">
            <a:avLst/>
          </a:prstGeom>
          <a:solidFill>
            <a:srgbClr val="3371A5"/>
          </a:solidFill>
          <a:ln/>
        </p:spPr>
      </p:sp>
      <p:sp>
        <p:nvSpPr>
          <p:cNvPr id="14" name="Text 12"/>
          <p:cNvSpPr/>
          <p:nvPr/>
        </p:nvSpPr>
        <p:spPr>
          <a:xfrm>
            <a:off x="819507" y="6090523"/>
            <a:ext cx="2410539" cy="301347"/>
          </a:xfrm>
          <a:prstGeom prst="rect">
            <a:avLst/>
          </a:prstGeom>
          <a:noFill/>
          <a:ln/>
        </p:spPr>
        <p:txBody>
          <a:bodyPr wrap="none" lIns="0" tIns="0" rIns="0" bIns="0" rtlCol="0" anchor="t"/>
          <a:lstStyle/>
          <a:p>
            <a:pPr marL="0" indent="0" algn="l">
              <a:lnSpc>
                <a:spcPts val="2350"/>
              </a:lnSpc>
              <a:buNone/>
            </a:pPr>
            <a:r>
              <a:rPr lang="en-US" sz="1850" dirty="0">
                <a:solidFill>
                  <a:srgbClr val="2B3541"/>
                </a:solidFill>
                <a:latin typeface="Funnel Display" pitchFamily="34" charset="0"/>
                <a:ea typeface="Funnel Display" pitchFamily="34" charset="-122"/>
                <a:cs typeface="Funnel Display" pitchFamily="34" charset="-120"/>
              </a:rPr>
              <a:t>Угроза приватности</a:t>
            </a:r>
            <a:endParaRPr lang="en-US" sz="1850" dirty="0"/>
          </a:p>
        </p:txBody>
      </p:sp>
      <p:sp>
        <p:nvSpPr>
          <p:cNvPr id="15" name="Text 13"/>
          <p:cNvSpPr/>
          <p:nvPr/>
        </p:nvSpPr>
        <p:spPr>
          <a:xfrm>
            <a:off x="819507" y="6512123"/>
            <a:ext cx="6395442" cy="972622"/>
          </a:xfrm>
          <a:prstGeom prst="rect">
            <a:avLst/>
          </a:prstGeom>
          <a:noFill/>
          <a:ln/>
        </p:spPr>
        <p:txBody>
          <a:bodyPr wrap="square" lIns="0" tIns="0" rIns="0" bIns="0" rtlCol="0" anchor="t"/>
          <a:lstStyle/>
          <a:p>
            <a:pPr marL="0" indent="0" algn="l">
              <a:lnSpc>
                <a:spcPts val="2550"/>
              </a:lnSpc>
              <a:buNone/>
            </a:pPr>
            <a:r>
              <a:rPr lang="en-US" sz="1600" dirty="0">
                <a:solidFill>
                  <a:srgbClr val="2B3541"/>
                </a:solidFill>
                <a:latin typeface="Funnel Sans" pitchFamily="34" charset="0"/>
                <a:ea typeface="Funnel Sans" pitchFamily="34" charset="-122"/>
                <a:cs typeface="Funnel Sans" pitchFamily="34" charset="-120"/>
              </a:rPr>
              <a:t>Передача конфиденциальных данных для создания персонализированного контента ИИ ставит под угрозу приватность и безопасность личной информации.</a:t>
            </a:r>
            <a:endParaRPr lang="en-US" sz="1600" dirty="0"/>
          </a:p>
        </p:txBody>
      </p:sp>
      <p:sp>
        <p:nvSpPr>
          <p:cNvPr id="16" name="Text 14"/>
          <p:cNvSpPr/>
          <p:nvPr/>
        </p:nvSpPr>
        <p:spPr>
          <a:xfrm>
            <a:off x="7415332" y="5617012"/>
            <a:ext cx="204787" cy="256103"/>
          </a:xfrm>
          <a:prstGeom prst="rect">
            <a:avLst/>
          </a:prstGeom>
          <a:noFill/>
          <a:ln/>
        </p:spPr>
        <p:txBody>
          <a:bodyPr wrap="none" lIns="0" tIns="0" rIns="0" bIns="0" rtlCol="0" anchor="t"/>
          <a:lstStyle/>
          <a:p>
            <a:pPr marL="0" indent="0" algn="l">
              <a:lnSpc>
                <a:spcPts val="2550"/>
              </a:lnSpc>
              <a:buNone/>
            </a:pPr>
            <a:r>
              <a:rPr lang="en-US" sz="1600" dirty="0">
                <a:solidFill>
                  <a:srgbClr val="2B3541"/>
                </a:solidFill>
                <a:latin typeface="Funnel Display Light" pitchFamily="34" charset="0"/>
                <a:ea typeface="Funnel Display Light" pitchFamily="34" charset="-122"/>
                <a:cs typeface="Funnel Display Light" pitchFamily="34" charset="-120"/>
              </a:rPr>
              <a:t>04</a:t>
            </a:r>
            <a:endParaRPr lang="en-US" sz="1600" dirty="0"/>
          </a:p>
        </p:txBody>
      </p:sp>
      <p:sp>
        <p:nvSpPr>
          <p:cNvPr id="17" name="Shape 15"/>
          <p:cNvSpPr/>
          <p:nvPr/>
        </p:nvSpPr>
        <p:spPr>
          <a:xfrm>
            <a:off x="7415332" y="5942409"/>
            <a:ext cx="6395561" cy="22860"/>
          </a:xfrm>
          <a:prstGeom prst="rect">
            <a:avLst/>
          </a:prstGeom>
          <a:solidFill>
            <a:srgbClr val="3371A5"/>
          </a:solidFill>
          <a:ln/>
        </p:spPr>
      </p:sp>
      <p:sp>
        <p:nvSpPr>
          <p:cNvPr id="18" name="Text 16"/>
          <p:cNvSpPr/>
          <p:nvPr/>
        </p:nvSpPr>
        <p:spPr>
          <a:xfrm>
            <a:off x="7415332" y="6090523"/>
            <a:ext cx="3633907" cy="301347"/>
          </a:xfrm>
          <a:prstGeom prst="rect">
            <a:avLst/>
          </a:prstGeom>
          <a:noFill/>
          <a:ln/>
        </p:spPr>
        <p:txBody>
          <a:bodyPr wrap="none" lIns="0" tIns="0" rIns="0" bIns="0" rtlCol="0" anchor="t"/>
          <a:lstStyle/>
          <a:p>
            <a:pPr marL="0" indent="0" algn="l">
              <a:lnSpc>
                <a:spcPts val="2350"/>
              </a:lnSpc>
              <a:buNone/>
            </a:pPr>
            <a:r>
              <a:rPr lang="en-US" sz="1850" dirty="0">
                <a:solidFill>
                  <a:srgbClr val="2B3541"/>
                </a:solidFill>
                <a:latin typeface="Funnel Display" pitchFamily="34" charset="0"/>
                <a:ea typeface="Funnel Display" pitchFamily="34" charset="-122"/>
                <a:cs typeface="Funnel Display" pitchFamily="34" charset="-120"/>
              </a:rPr>
              <a:t>Утрата человеческого фактора</a:t>
            </a:r>
            <a:endParaRPr lang="en-US" sz="1850" dirty="0"/>
          </a:p>
        </p:txBody>
      </p:sp>
      <p:sp>
        <p:nvSpPr>
          <p:cNvPr id="19" name="Text 17"/>
          <p:cNvSpPr/>
          <p:nvPr/>
        </p:nvSpPr>
        <p:spPr>
          <a:xfrm>
            <a:off x="7415332" y="6512123"/>
            <a:ext cx="6395561" cy="972622"/>
          </a:xfrm>
          <a:prstGeom prst="rect">
            <a:avLst/>
          </a:prstGeom>
          <a:noFill/>
          <a:ln/>
        </p:spPr>
        <p:txBody>
          <a:bodyPr wrap="square" lIns="0" tIns="0" rIns="0" bIns="0" rtlCol="0" anchor="t"/>
          <a:lstStyle/>
          <a:p>
            <a:pPr marL="0" indent="0" algn="l">
              <a:lnSpc>
                <a:spcPts val="2550"/>
              </a:lnSpc>
              <a:buNone/>
            </a:pPr>
            <a:r>
              <a:rPr lang="en-US" sz="1600" dirty="0">
                <a:solidFill>
                  <a:srgbClr val="2B3541"/>
                </a:solidFill>
                <a:latin typeface="Funnel Sans" pitchFamily="34" charset="0"/>
                <a:ea typeface="Funnel Sans" pitchFamily="34" charset="-122"/>
                <a:cs typeface="Funnel Sans" pitchFamily="34" charset="-120"/>
              </a:rPr>
              <a:t>Чрезмерное использование ИИ может привести к потере уникальности и глубины человеческого творчества, а также к снижению качества коммуникации.</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2261235" y="523399"/>
            <a:ext cx="10105549" cy="400407"/>
          </a:xfrm>
          <a:prstGeom prst="rect">
            <a:avLst/>
          </a:prstGeom>
          <a:noFill/>
          <a:ln/>
        </p:spPr>
        <p:txBody>
          <a:bodyPr wrap="none" lIns="0" tIns="0" rIns="0" bIns="0" rtlCol="0" anchor="t"/>
          <a:lstStyle/>
          <a:p>
            <a:pPr marL="0" indent="0" algn="l">
              <a:lnSpc>
                <a:spcPts val="3150"/>
              </a:lnSpc>
              <a:buNone/>
            </a:pPr>
            <a:r>
              <a:rPr lang="en-US" sz="2500" dirty="0">
                <a:solidFill>
                  <a:srgbClr val="051D3A"/>
                </a:solidFill>
                <a:latin typeface="Funnel Display" pitchFamily="34" charset="0"/>
                <a:ea typeface="Funnel Display" pitchFamily="34" charset="-122"/>
                <a:cs typeface="Funnel Display" pitchFamily="34" charset="-120"/>
              </a:rPr>
              <a:t>Генеративный ИИ в образовании и науке: вызовы субъектности</a:t>
            </a:r>
            <a:endParaRPr lang="en-US" sz="2500" dirty="0"/>
          </a:p>
        </p:txBody>
      </p:sp>
      <p:sp>
        <p:nvSpPr>
          <p:cNvPr id="3" name="Text 1"/>
          <p:cNvSpPr/>
          <p:nvPr/>
        </p:nvSpPr>
        <p:spPr>
          <a:xfrm>
            <a:off x="2261235" y="1100852"/>
            <a:ext cx="10107930" cy="359569"/>
          </a:xfrm>
          <a:prstGeom prst="rect">
            <a:avLst/>
          </a:prstGeom>
          <a:noFill/>
          <a:ln/>
        </p:spPr>
        <p:txBody>
          <a:bodyPr wrap="square" lIns="0" tIns="0" rIns="0" bIns="0" rtlCol="0" anchor="t"/>
          <a:lstStyle/>
          <a:p>
            <a:pPr marL="0" indent="0" algn="l">
              <a:lnSpc>
                <a:spcPts val="1400"/>
              </a:lnSpc>
              <a:buNone/>
            </a:pPr>
            <a:r>
              <a:rPr lang="en-US" sz="1050" dirty="0">
                <a:solidFill>
                  <a:srgbClr val="2B3541"/>
                </a:solidFill>
                <a:latin typeface="Funnel Sans" pitchFamily="34" charset="0"/>
                <a:ea typeface="Funnel Sans" pitchFamily="34" charset="-122"/>
                <a:cs typeface="Funnel Sans" pitchFamily="34" charset="-120"/>
              </a:rPr>
              <a:t>Применение генеративного ИИ в академической среде вызывает серьезные споры о честности, оригинальности и авторстве. Это затрагивает фундаментальные принципы образования и науки.</a:t>
            </a:r>
            <a:endParaRPr lang="en-US" sz="1050" dirty="0"/>
          </a:p>
        </p:txBody>
      </p:sp>
      <p:pic>
        <p:nvPicPr>
          <p:cNvPr id="4" name="Image 0" descr="preencoded.png"/>
          <p:cNvPicPr>
            <a:picLocks noChangeAspect="1"/>
          </p:cNvPicPr>
          <p:nvPr/>
        </p:nvPicPr>
        <p:blipFill>
          <a:blip r:embed="rId3"/>
          <a:stretch>
            <a:fillRect/>
          </a:stretch>
        </p:blipFill>
        <p:spPr>
          <a:xfrm>
            <a:off x="4366498" y="1559957"/>
            <a:ext cx="5897285" cy="5048131"/>
          </a:xfrm>
          <a:prstGeom prst="rect">
            <a:avLst/>
          </a:prstGeom>
        </p:spPr>
      </p:pic>
      <p:sp>
        <p:nvSpPr>
          <p:cNvPr id="5" name="Text 2"/>
          <p:cNvSpPr/>
          <p:nvPr/>
        </p:nvSpPr>
        <p:spPr>
          <a:xfrm>
            <a:off x="4698856" y="2948025"/>
            <a:ext cx="2567326" cy="534754"/>
          </a:xfrm>
          <a:prstGeom prst="rect">
            <a:avLst/>
          </a:prstGeom>
          <a:noFill/>
          <a:ln/>
        </p:spPr>
        <p:txBody>
          <a:bodyPr wrap="square" lIns="0" tIns="0" rIns="0" bIns="0" rtlCol="0" anchor="t"/>
          <a:lstStyle/>
          <a:p>
            <a:pPr marL="0" indent="0" algn="ctr">
              <a:lnSpc>
                <a:spcPts val="1550"/>
              </a:lnSpc>
              <a:buNone/>
            </a:pPr>
            <a:r>
              <a:rPr lang="en-US" sz="1250" dirty="0">
                <a:solidFill>
                  <a:srgbClr val="FFFFFF"/>
                </a:solidFill>
                <a:latin typeface="Funnel Display" pitchFamily="34" charset="0"/>
                <a:ea typeface="Funnel Display" pitchFamily="34" charset="-122"/>
                <a:cs typeface="Funnel Display" pitchFamily="34" charset="-120"/>
              </a:rPr>
              <a:t>Академическая честность</a:t>
            </a:r>
            <a:endParaRPr lang="en-US" sz="1250" dirty="0"/>
          </a:p>
        </p:txBody>
      </p:sp>
      <p:sp>
        <p:nvSpPr>
          <p:cNvPr id="6" name="Text 3"/>
          <p:cNvSpPr/>
          <p:nvPr/>
        </p:nvSpPr>
        <p:spPr>
          <a:xfrm>
            <a:off x="7933282" y="2776196"/>
            <a:ext cx="1981086" cy="534754"/>
          </a:xfrm>
          <a:prstGeom prst="rect">
            <a:avLst/>
          </a:prstGeom>
          <a:noFill/>
          <a:ln/>
        </p:spPr>
        <p:txBody>
          <a:bodyPr wrap="square" lIns="0" tIns="0" rIns="0" bIns="0" rtlCol="0" anchor="t"/>
          <a:lstStyle/>
          <a:p>
            <a:pPr marL="0" indent="0" algn="ctr">
              <a:lnSpc>
                <a:spcPts val="1550"/>
              </a:lnSpc>
              <a:buNone/>
            </a:pPr>
            <a:r>
              <a:rPr lang="en-US" sz="1250" dirty="0">
                <a:solidFill>
                  <a:srgbClr val="FFFFFF"/>
                </a:solidFill>
                <a:latin typeface="Funnel Display" pitchFamily="34" charset="0"/>
                <a:ea typeface="Funnel Display" pitchFamily="34" charset="-122"/>
                <a:cs typeface="Funnel Display" pitchFamily="34" charset="-120"/>
              </a:rPr>
              <a:t>Потеря субъектности</a:t>
            </a:r>
            <a:endParaRPr lang="en-US" sz="1250" dirty="0"/>
          </a:p>
        </p:txBody>
      </p:sp>
      <p:sp>
        <p:nvSpPr>
          <p:cNvPr id="7" name="Text 4"/>
          <p:cNvSpPr/>
          <p:nvPr/>
        </p:nvSpPr>
        <p:spPr>
          <a:xfrm>
            <a:off x="6952847" y="5141370"/>
            <a:ext cx="1718289" cy="534755"/>
          </a:xfrm>
          <a:prstGeom prst="rect">
            <a:avLst/>
          </a:prstGeom>
          <a:noFill/>
          <a:ln/>
        </p:spPr>
        <p:txBody>
          <a:bodyPr wrap="square" lIns="0" tIns="0" rIns="0" bIns="0" rtlCol="0" anchor="t"/>
          <a:lstStyle/>
          <a:p>
            <a:pPr marL="0" indent="0" algn="ctr">
              <a:lnSpc>
                <a:spcPts val="1550"/>
              </a:lnSpc>
              <a:buNone/>
            </a:pPr>
            <a:r>
              <a:rPr lang="en-US" sz="1250" dirty="0">
                <a:solidFill>
                  <a:srgbClr val="FFFFFF"/>
                </a:solidFill>
                <a:latin typeface="Funnel Display" pitchFamily="34" charset="0"/>
                <a:ea typeface="Funnel Display" pitchFamily="34" charset="-122"/>
                <a:cs typeface="Funnel Display" pitchFamily="34" charset="-120"/>
              </a:rPr>
              <a:t>Пробел в регуляции</a:t>
            </a:r>
            <a:endParaRPr lang="en-US" sz="1250" dirty="0"/>
          </a:p>
        </p:txBody>
      </p:sp>
      <p:sp>
        <p:nvSpPr>
          <p:cNvPr id="8" name="Text 5"/>
          <p:cNvSpPr/>
          <p:nvPr/>
        </p:nvSpPr>
        <p:spPr>
          <a:xfrm>
            <a:off x="2261235" y="6707624"/>
            <a:ext cx="10107930" cy="539353"/>
          </a:xfrm>
          <a:prstGeom prst="rect">
            <a:avLst/>
          </a:prstGeom>
          <a:noFill/>
          <a:ln/>
        </p:spPr>
        <p:txBody>
          <a:bodyPr wrap="square" lIns="0" tIns="0" rIns="0" bIns="0" rtlCol="0" anchor="t"/>
          <a:lstStyle/>
          <a:p>
            <a:pPr marL="0" indent="0" algn="l">
              <a:lnSpc>
                <a:spcPts val="1400"/>
              </a:lnSpc>
              <a:buNone/>
            </a:pPr>
            <a:r>
              <a:rPr lang="en-US" sz="1050" dirty="0">
                <a:solidFill>
                  <a:srgbClr val="2B3541"/>
                </a:solidFill>
                <a:latin typeface="Funnel Sans" pitchFamily="34" charset="0"/>
                <a:ea typeface="Funnel Sans" pitchFamily="34" charset="-122"/>
                <a:cs typeface="Funnel Sans" pitchFamily="34" charset="-120"/>
              </a:rPr>
              <a:t>Массовое использование ИИ-инструментов студентами для написания эссе, рефератов и даже дипломных работ поднимает вопросы об академической добросовестности. Исследования, подобные тем, что проводятся в Самарском университете, подчеркивают острую необходимость этического и правового регулирования.</a:t>
            </a:r>
            <a:endParaRPr lang="en-US" sz="1050" dirty="0"/>
          </a:p>
        </p:txBody>
      </p:sp>
      <p:sp>
        <p:nvSpPr>
          <p:cNvPr id="9" name="Text 6"/>
          <p:cNvSpPr/>
          <p:nvPr/>
        </p:nvSpPr>
        <p:spPr>
          <a:xfrm>
            <a:off x="2261235" y="7346513"/>
            <a:ext cx="10107930" cy="359569"/>
          </a:xfrm>
          <a:prstGeom prst="rect">
            <a:avLst/>
          </a:prstGeom>
          <a:noFill/>
          <a:ln/>
        </p:spPr>
        <p:txBody>
          <a:bodyPr wrap="square" lIns="0" tIns="0" rIns="0" bIns="0" rtlCol="0" anchor="t"/>
          <a:lstStyle/>
          <a:p>
            <a:pPr marL="0" indent="0" algn="l">
              <a:lnSpc>
                <a:spcPts val="1400"/>
              </a:lnSpc>
              <a:buNone/>
            </a:pPr>
            <a:r>
              <a:rPr lang="en-US" sz="1050" dirty="0">
                <a:solidFill>
                  <a:srgbClr val="2B3541"/>
                </a:solidFill>
                <a:latin typeface="Funnel Sans" pitchFamily="34" charset="0"/>
                <a:ea typeface="Funnel Sans" pitchFamily="34" charset="-122"/>
                <a:cs typeface="Funnel Sans" pitchFamily="34" charset="-120"/>
              </a:rPr>
              <a:t>ЮНЕСКО активно призывает к строгому контролю над использованием ИИ в образовании и подготовке преподавателей к новым вызовам. Важно найти баланс между использованием преимуществ ИИ и сохранением индивидуальной субъектности и этических норм в научном творчестве.</a:t>
            </a:r>
            <a:endParaRPr lang="en-US" sz="10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1165265" y="812721"/>
            <a:ext cx="12299871" cy="974646"/>
          </a:xfrm>
          <a:prstGeom prst="rect">
            <a:avLst/>
          </a:prstGeom>
          <a:noFill/>
          <a:ln/>
        </p:spPr>
        <p:txBody>
          <a:bodyPr wrap="square" lIns="0" tIns="0" rIns="0" bIns="0" rtlCol="0" anchor="t"/>
          <a:lstStyle/>
          <a:p>
            <a:pPr marL="0" indent="0" algn="l">
              <a:lnSpc>
                <a:spcPts val="3800"/>
              </a:lnSpc>
              <a:buNone/>
            </a:pPr>
            <a:r>
              <a:rPr lang="en-US" sz="3050" dirty="0">
                <a:solidFill>
                  <a:srgbClr val="051D3A"/>
                </a:solidFill>
                <a:latin typeface="Funnel Display" pitchFamily="34" charset="0"/>
                <a:ea typeface="Funnel Display" pitchFamily="34" charset="-122"/>
                <a:cs typeface="Funnel Display" pitchFamily="34" charset="-120"/>
              </a:rPr>
              <a:t>Социально-этические проблемы генеративных аватаров и виртуальных инфлюенсеров</a:t>
            </a:r>
            <a:endParaRPr lang="en-US" sz="3050" dirty="0"/>
          </a:p>
        </p:txBody>
      </p:sp>
      <p:sp>
        <p:nvSpPr>
          <p:cNvPr id="3" name="Text 1"/>
          <p:cNvSpPr/>
          <p:nvPr/>
        </p:nvSpPr>
        <p:spPr>
          <a:xfrm>
            <a:off x="1165265" y="2049542"/>
            <a:ext cx="12299871" cy="474821"/>
          </a:xfrm>
          <a:prstGeom prst="rect">
            <a:avLst/>
          </a:prstGeom>
          <a:noFill/>
          <a:ln/>
        </p:spPr>
        <p:txBody>
          <a:bodyPr wrap="square" lIns="0" tIns="0" rIns="0" bIns="0" rtlCol="0" anchor="t"/>
          <a:lstStyle/>
          <a:p>
            <a:pPr marL="0" indent="0" algn="l">
              <a:lnSpc>
                <a:spcPts val="1850"/>
              </a:lnSpc>
              <a:buNone/>
            </a:pPr>
            <a:r>
              <a:rPr lang="en-US" sz="1300" dirty="0">
                <a:solidFill>
                  <a:srgbClr val="2B3541"/>
                </a:solidFill>
                <a:latin typeface="Funnel Sans" pitchFamily="34" charset="0"/>
                <a:ea typeface="Funnel Sans" pitchFamily="34" charset="-122"/>
                <a:cs typeface="Funnel Sans" pitchFamily="34" charset="-120"/>
              </a:rPr>
              <a:t>Генеративные аватары и виртуальные инфлюенсеры активно используются в медиа и рекламе, стирая границы между реальностью и виртуальным миром. Это вызывает новые вопросы об аутентичности, влиянии на аудиторию и правовом статусе.</a:t>
            </a:r>
            <a:endParaRPr lang="en-US" sz="1300" dirty="0"/>
          </a:p>
        </p:txBody>
      </p:sp>
      <p:pic>
        <p:nvPicPr>
          <p:cNvPr id="4" name="Image 0" descr="preencoded.png"/>
          <p:cNvPicPr>
            <a:picLocks noChangeAspect="1"/>
          </p:cNvPicPr>
          <p:nvPr/>
        </p:nvPicPr>
        <p:blipFill>
          <a:blip r:embed="rId3"/>
          <a:stretch>
            <a:fillRect/>
          </a:stretch>
        </p:blipFill>
        <p:spPr>
          <a:xfrm>
            <a:off x="1165265" y="2819162"/>
            <a:ext cx="7853362" cy="4450199"/>
          </a:xfrm>
          <a:prstGeom prst="rect">
            <a:avLst/>
          </a:prstGeom>
        </p:spPr>
      </p:pic>
      <p:sp>
        <p:nvSpPr>
          <p:cNvPr id="5" name="Text 2"/>
          <p:cNvSpPr/>
          <p:nvPr/>
        </p:nvSpPr>
        <p:spPr>
          <a:xfrm>
            <a:off x="9679067" y="3323392"/>
            <a:ext cx="3793569" cy="1187053"/>
          </a:xfrm>
          <a:prstGeom prst="rect">
            <a:avLst/>
          </a:prstGeom>
          <a:noFill/>
          <a:ln/>
        </p:spPr>
        <p:txBody>
          <a:bodyPr wrap="square" lIns="0" tIns="0" rIns="0" bIns="0" rtlCol="0" anchor="t"/>
          <a:lstStyle/>
          <a:p>
            <a:pPr marL="0" indent="0" algn="l">
              <a:lnSpc>
                <a:spcPts val="1850"/>
              </a:lnSpc>
              <a:buNone/>
            </a:pPr>
            <a:r>
              <a:rPr lang="en-US" sz="1300" dirty="0">
                <a:solidFill>
                  <a:srgbClr val="2B3541"/>
                </a:solidFill>
                <a:latin typeface="Funnel Sans" pitchFamily="34" charset="0"/>
                <a:ea typeface="Funnel Sans" pitchFamily="34" charset="-122"/>
                <a:cs typeface="Funnel Sans" pitchFamily="34" charset="-120"/>
              </a:rPr>
              <a:t>«Виртуальные инфлюенсеры, хоть и созданы алгоритмами, способны формировать общественное мнение и потребительские привычки не менее эффективно, чем их живые аналоги.»</a:t>
            </a:r>
            <a:endParaRPr lang="en-US" sz="1300" dirty="0"/>
          </a:p>
        </p:txBody>
      </p:sp>
      <p:sp>
        <p:nvSpPr>
          <p:cNvPr id="6" name="Shape 3"/>
          <p:cNvSpPr/>
          <p:nvPr/>
        </p:nvSpPr>
        <p:spPr>
          <a:xfrm>
            <a:off x="9430583" y="3323392"/>
            <a:ext cx="22860" cy="1187053"/>
          </a:xfrm>
          <a:prstGeom prst="rect">
            <a:avLst/>
          </a:prstGeom>
          <a:solidFill>
            <a:srgbClr val="3371A5"/>
          </a:solidFill>
          <a:ln/>
        </p:spPr>
      </p:sp>
      <p:sp>
        <p:nvSpPr>
          <p:cNvPr id="7" name="Text 4"/>
          <p:cNvSpPr/>
          <p:nvPr/>
        </p:nvSpPr>
        <p:spPr>
          <a:xfrm>
            <a:off x="9430583" y="4657844"/>
            <a:ext cx="4042053" cy="2136696"/>
          </a:xfrm>
          <a:prstGeom prst="rect">
            <a:avLst/>
          </a:prstGeom>
          <a:noFill/>
          <a:ln/>
        </p:spPr>
        <p:txBody>
          <a:bodyPr wrap="square" lIns="0" tIns="0" rIns="0" bIns="0" rtlCol="0" anchor="t"/>
          <a:lstStyle/>
          <a:p>
            <a:pPr marL="0" indent="0" algn="l">
              <a:lnSpc>
                <a:spcPts val="1850"/>
              </a:lnSpc>
              <a:buNone/>
            </a:pPr>
            <a:r>
              <a:rPr lang="en-US" sz="1300" dirty="0">
                <a:solidFill>
                  <a:srgbClr val="2B3541"/>
                </a:solidFill>
                <a:latin typeface="Funnel Sans" pitchFamily="34" charset="0"/>
                <a:ea typeface="Funnel Sans" pitchFamily="34" charset="-122"/>
                <a:cs typeface="Funnel Sans" pitchFamily="34" charset="-120"/>
              </a:rPr>
              <a:t>Риски включают манипуляции, основанные на алгоритмической предвзятости, а также правовую неопределенность в случаях нарушения прав потребителей или распространения ложной информации. Необходима разработка междисциплинарных этических кодексов и регуляций для обеспечения прозрачности и ответственности в этой быстро развивающейся области.</a:t>
            </a:r>
            <a:endParaRPr lang="en-US" sz="1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243608"/>
            <a:ext cx="12954952" cy="1231821"/>
          </a:xfrm>
          <a:prstGeom prst="rect">
            <a:avLst/>
          </a:prstGeom>
          <a:noFill/>
          <a:ln/>
        </p:spPr>
        <p:txBody>
          <a:bodyPr wrap="square" lIns="0" tIns="0" rIns="0" bIns="0" rtlCol="0" anchor="t"/>
          <a:lstStyle/>
          <a:p>
            <a:pPr marL="0" indent="0" algn="l">
              <a:lnSpc>
                <a:spcPts val="4850"/>
              </a:lnSpc>
              <a:buNone/>
            </a:pPr>
            <a:r>
              <a:rPr lang="en-US" sz="3850" dirty="0">
                <a:solidFill>
                  <a:srgbClr val="051D3A"/>
                </a:solidFill>
                <a:latin typeface="Funnel Display" pitchFamily="34" charset="0"/>
                <a:ea typeface="Funnel Display" pitchFamily="34" charset="-122"/>
                <a:cs typeface="Funnel Display" pitchFamily="34" charset="-120"/>
              </a:rPr>
              <a:t>Регулирование и стандарты: международные инициативы</a:t>
            </a:r>
            <a:endParaRPr lang="en-US" sz="3850" dirty="0"/>
          </a:p>
        </p:txBody>
      </p:sp>
      <p:sp>
        <p:nvSpPr>
          <p:cNvPr id="3" name="Text 1"/>
          <p:cNvSpPr/>
          <p:nvPr/>
        </p:nvSpPr>
        <p:spPr>
          <a:xfrm>
            <a:off x="837724" y="2894290"/>
            <a:ext cx="12954952" cy="1005126"/>
          </a:xfrm>
          <a:prstGeom prst="rect">
            <a:avLst/>
          </a:prstGeom>
          <a:noFill/>
          <a:ln/>
        </p:spPr>
        <p:txBody>
          <a:bodyPr wrap="square" lIns="0" tIns="0" rIns="0" bIns="0" rtlCol="0" anchor="t"/>
          <a:lstStyle/>
          <a:p>
            <a:pPr marL="0" indent="0" algn="l">
              <a:lnSpc>
                <a:spcPts val="2600"/>
              </a:lnSpc>
              <a:buNone/>
            </a:pPr>
            <a:r>
              <a:rPr lang="en-US" sz="1600" dirty="0">
                <a:solidFill>
                  <a:srgbClr val="2B3541"/>
                </a:solidFill>
                <a:latin typeface="Funnel Sans" pitchFamily="34" charset="0"/>
                <a:ea typeface="Funnel Sans" pitchFamily="34" charset="-122"/>
                <a:cs typeface="Funnel Sans" pitchFamily="34" charset="-120"/>
              </a:rPr>
              <a:t>Международное сообщество активно работает над созданием рамок для этичного использования ИИ. ЮНЕСКО разработала "Рекомендации по этике ИИ", призывая государства к национальному регулированию и соблюдению основных прав человека в эпоху ИИ.</a:t>
            </a:r>
            <a:endParaRPr lang="en-US" sz="1600" dirty="0"/>
          </a:p>
        </p:txBody>
      </p:sp>
      <p:sp>
        <p:nvSpPr>
          <p:cNvPr id="4" name="Shape 2"/>
          <p:cNvSpPr/>
          <p:nvPr/>
        </p:nvSpPr>
        <p:spPr>
          <a:xfrm>
            <a:off x="837724" y="4135041"/>
            <a:ext cx="471249" cy="471249"/>
          </a:xfrm>
          <a:prstGeom prst="roundRect">
            <a:avLst>
              <a:gd name="adj" fmla="val 18668"/>
            </a:avLst>
          </a:prstGeom>
          <a:solidFill>
            <a:srgbClr val="FAF5EB"/>
          </a:solidFill>
          <a:ln w="7620">
            <a:solidFill>
              <a:srgbClr val="D5CDBE"/>
            </a:solidFill>
            <a:prstDash val="solid"/>
          </a:ln>
        </p:spPr>
      </p:sp>
      <p:sp>
        <p:nvSpPr>
          <p:cNvPr id="5" name="Text 3"/>
          <p:cNvSpPr/>
          <p:nvPr/>
        </p:nvSpPr>
        <p:spPr>
          <a:xfrm>
            <a:off x="1518404" y="4206954"/>
            <a:ext cx="3463052" cy="616029"/>
          </a:xfrm>
          <a:prstGeom prst="rect">
            <a:avLst/>
          </a:prstGeom>
          <a:noFill/>
          <a:ln/>
        </p:spPr>
        <p:txBody>
          <a:bodyPr wrap="square" lIns="0" tIns="0" rIns="0" bIns="0" rtlCol="0" anchor="t"/>
          <a:lstStyle/>
          <a:p>
            <a:pPr marL="0" indent="0" algn="l">
              <a:lnSpc>
                <a:spcPts val="2400"/>
              </a:lnSpc>
              <a:buNone/>
            </a:pPr>
            <a:r>
              <a:rPr lang="en-US" sz="1900" dirty="0">
                <a:solidFill>
                  <a:srgbClr val="2B3541"/>
                </a:solidFill>
                <a:latin typeface="Funnel Display" pitchFamily="34" charset="0"/>
                <a:ea typeface="Funnel Display" pitchFamily="34" charset="-122"/>
                <a:cs typeface="Funnel Display" pitchFamily="34" charset="-120"/>
              </a:rPr>
              <a:t>Возрастные ограничения и защита данных</a:t>
            </a:r>
            <a:endParaRPr lang="en-US" sz="1900" dirty="0"/>
          </a:p>
        </p:txBody>
      </p:sp>
      <p:sp>
        <p:nvSpPr>
          <p:cNvPr id="6" name="Text 4"/>
          <p:cNvSpPr/>
          <p:nvPr/>
        </p:nvSpPr>
        <p:spPr>
          <a:xfrm>
            <a:off x="1518404" y="4948595"/>
            <a:ext cx="3463052" cy="1675209"/>
          </a:xfrm>
          <a:prstGeom prst="rect">
            <a:avLst/>
          </a:prstGeom>
          <a:noFill/>
          <a:ln/>
        </p:spPr>
        <p:txBody>
          <a:bodyPr wrap="square" lIns="0" tIns="0" rIns="0" bIns="0" rtlCol="0" anchor="t"/>
          <a:lstStyle/>
          <a:p>
            <a:pPr marL="0" indent="0" algn="l">
              <a:lnSpc>
                <a:spcPts val="2600"/>
              </a:lnSpc>
              <a:buNone/>
            </a:pPr>
            <a:r>
              <a:rPr lang="en-US" sz="1600" dirty="0">
                <a:solidFill>
                  <a:srgbClr val="2B3541"/>
                </a:solidFill>
                <a:latin typeface="Funnel Sans" pitchFamily="34" charset="0"/>
                <a:ea typeface="Funnel Sans" pitchFamily="34" charset="-122"/>
                <a:cs typeface="Funnel Sans" pitchFamily="34" charset="-120"/>
              </a:rPr>
              <a:t>Особое внимание уделяется защите детей и подростков от потенциально вредного контента и сбору их данных в образовательной сфере.</a:t>
            </a:r>
            <a:endParaRPr lang="en-US" sz="1600" dirty="0"/>
          </a:p>
        </p:txBody>
      </p:sp>
      <p:sp>
        <p:nvSpPr>
          <p:cNvPr id="7" name="Shape 5"/>
          <p:cNvSpPr/>
          <p:nvPr/>
        </p:nvSpPr>
        <p:spPr>
          <a:xfrm>
            <a:off x="5243274" y="4135041"/>
            <a:ext cx="471249" cy="471249"/>
          </a:xfrm>
          <a:prstGeom prst="roundRect">
            <a:avLst>
              <a:gd name="adj" fmla="val 18668"/>
            </a:avLst>
          </a:prstGeom>
          <a:solidFill>
            <a:srgbClr val="FAF5EB"/>
          </a:solidFill>
          <a:ln w="7620">
            <a:solidFill>
              <a:srgbClr val="D5CDBE"/>
            </a:solidFill>
            <a:prstDash val="solid"/>
          </a:ln>
        </p:spPr>
      </p:sp>
      <p:sp>
        <p:nvSpPr>
          <p:cNvPr id="8" name="Text 6"/>
          <p:cNvSpPr/>
          <p:nvPr/>
        </p:nvSpPr>
        <p:spPr>
          <a:xfrm>
            <a:off x="5923955" y="4206954"/>
            <a:ext cx="2842141" cy="308015"/>
          </a:xfrm>
          <a:prstGeom prst="rect">
            <a:avLst/>
          </a:prstGeom>
          <a:noFill/>
          <a:ln/>
        </p:spPr>
        <p:txBody>
          <a:bodyPr wrap="none" lIns="0" tIns="0" rIns="0" bIns="0" rtlCol="0" anchor="t"/>
          <a:lstStyle/>
          <a:p>
            <a:pPr marL="0" indent="0" algn="l">
              <a:lnSpc>
                <a:spcPts val="2400"/>
              </a:lnSpc>
              <a:buNone/>
            </a:pPr>
            <a:r>
              <a:rPr lang="en-US" sz="1900" dirty="0">
                <a:solidFill>
                  <a:srgbClr val="2B3541"/>
                </a:solidFill>
                <a:latin typeface="Funnel Display" pitchFamily="34" charset="0"/>
                <a:ea typeface="Funnel Display" pitchFamily="34" charset="-122"/>
                <a:cs typeface="Funnel Display" pitchFamily="34" charset="-120"/>
              </a:rPr>
              <a:t>Законодательные шаги</a:t>
            </a:r>
            <a:endParaRPr lang="en-US" sz="1900" dirty="0"/>
          </a:p>
        </p:txBody>
      </p:sp>
      <p:sp>
        <p:nvSpPr>
          <p:cNvPr id="9" name="Text 7"/>
          <p:cNvSpPr/>
          <p:nvPr/>
        </p:nvSpPr>
        <p:spPr>
          <a:xfrm>
            <a:off x="5923955" y="4640580"/>
            <a:ext cx="3463052" cy="2345293"/>
          </a:xfrm>
          <a:prstGeom prst="rect">
            <a:avLst/>
          </a:prstGeom>
          <a:noFill/>
          <a:ln/>
        </p:spPr>
        <p:txBody>
          <a:bodyPr wrap="square" lIns="0" tIns="0" rIns="0" bIns="0" rtlCol="0" anchor="t"/>
          <a:lstStyle/>
          <a:p>
            <a:pPr marL="0" indent="0" algn="l">
              <a:lnSpc>
                <a:spcPts val="2600"/>
              </a:lnSpc>
              <a:buNone/>
            </a:pPr>
            <a:r>
              <a:rPr lang="en-US" sz="1600" dirty="0">
                <a:solidFill>
                  <a:srgbClr val="2B3541"/>
                </a:solidFill>
                <a:latin typeface="Funnel Sans" pitchFamily="34" charset="0"/>
                <a:ea typeface="Funnel Sans" pitchFamily="34" charset="-122"/>
                <a:cs typeface="Funnel Sans" pitchFamily="34" charset="-120"/>
              </a:rPr>
              <a:t>В России и других странах уже предпринимаются первые шаги по разработке законодательства, направленного на контроль и регулирование генеративного ИИ, чтобы обеспечить безопасность и справедливость.</a:t>
            </a:r>
            <a:endParaRPr lang="en-US" sz="1600" dirty="0"/>
          </a:p>
        </p:txBody>
      </p:sp>
      <p:sp>
        <p:nvSpPr>
          <p:cNvPr id="10" name="Shape 8"/>
          <p:cNvSpPr/>
          <p:nvPr/>
        </p:nvSpPr>
        <p:spPr>
          <a:xfrm>
            <a:off x="9648825" y="4135041"/>
            <a:ext cx="471249" cy="471249"/>
          </a:xfrm>
          <a:prstGeom prst="roundRect">
            <a:avLst>
              <a:gd name="adj" fmla="val 18668"/>
            </a:avLst>
          </a:prstGeom>
          <a:solidFill>
            <a:srgbClr val="FAF5EB"/>
          </a:solidFill>
          <a:ln w="7620">
            <a:solidFill>
              <a:srgbClr val="D5CDBE"/>
            </a:solidFill>
            <a:prstDash val="solid"/>
          </a:ln>
        </p:spPr>
      </p:sp>
      <p:sp>
        <p:nvSpPr>
          <p:cNvPr id="11" name="Text 9"/>
          <p:cNvSpPr/>
          <p:nvPr/>
        </p:nvSpPr>
        <p:spPr>
          <a:xfrm>
            <a:off x="10329505" y="4206954"/>
            <a:ext cx="3122414" cy="308015"/>
          </a:xfrm>
          <a:prstGeom prst="rect">
            <a:avLst/>
          </a:prstGeom>
          <a:noFill/>
          <a:ln/>
        </p:spPr>
        <p:txBody>
          <a:bodyPr wrap="none" lIns="0" tIns="0" rIns="0" bIns="0" rtlCol="0" anchor="t"/>
          <a:lstStyle/>
          <a:p>
            <a:pPr marL="0" indent="0" algn="l">
              <a:lnSpc>
                <a:spcPts val="2400"/>
              </a:lnSpc>
              <a:buNone/>
            </a:pPr>
            <a:r>
              <a:rPr lang="en-US" sz="1900" dirty="0">
                <a:solidFill>
                  <a:srgbClr val="2B3541"/>
                </a:solidFill>
                <a:latin typeface="Funnel Display" pitchFamily="34" charset="0"/>
                <a:ea typeface="Funnel Display" pitchFamily="34" charset="-122"/>
                <a:cs typeface="Funnel Display" pitchFamily="34" charset="-120"/>
              </a:rPr>
              <a:t>Баланс инноваций и прав</a:t>
            </a:r>
            <a:endParaRPr lang="en-US" sz="1900" dirty="0"/>
          </a:p>
        </p:txBody>
      </p:sp>
      <p:sp>
        <p:nvSpPr>
          <p:cNvPr id="12" name="Text 10"/>
          <p:cNvSpPr/>
          <p:nvPr/>
        </p:nvSpPr>
        <p:spPr>
          <a:xfrm>
            <a:off x="10329505" y="4640580"/>
            <a:ext cx="3463171" cy="2010251"/>
          </a:xfrm>
          <a:prstGeom prst="rect">
            <a:avLst/>
          </a:prstGeom>
          <a:noFill/>
          <a:ln/>
        </p:spPr>
        <p:txBody>
          <a:bodyPr wrap="square" lIns="0" tIns="0" rIns="0" bIns="0" rtlCol="0" anchor="t"/>
          <a:lstStyle/>
          <a:p>
            <a:pPr marL="0" indent="0" algn="l">
              <a:lnSpc>
                <a:spcPts val="2600"/>
              </a:lnSpc>
              <a:buNone/>
            </a:pPr>
            <a:r>
              <a:rPr lang="en-US" sz="1600" dirty="0">
                <a:solidFill>
                  <a:srgbClr val="2B3541"/>
                </a:solidFill>
                <a:latin typeface="Funnel Sans" pitchFamily="34" charset="0"/>
                <a:ea typeface="Funnel Sans" pitchFamily="34" charset="-122"/>
                <a:cs typeface="Funnel Sans" pitchFamily="34" charset="-120"/>
              </a:rPr>
              <a:t>Ключевая задача — найти оптимальный баланс между стимулированием инноваций в области ИИ и защитой прав и свобод человека, предотвращая злоупотребления технологией.</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71406" y="619244"/>
            <a:ext cx="13087588" cy="1134189"/>
          </a:xfrm>
          <a:prstGeom prst="rect">
            <a:avLst/>
          </a:prstGeom>
          <a:noFill/>
          <a:ln/>
        </p:spPr>
        <p:txBody>
          <a:bodyPr wrap="square" lIns="0" tIns="0" rIns="0" bIns="0" rtlCol="0" anchor="t"/>
          <a:lstStyle/>
          <a:p>
            <a:pPr marL="0" indent="0" algn="l">
              <a:lnSpc>
                <a:spcPts val="4450"/>
              </a:lnSpc>
              <a:buNone/>
            </a:pPr>
            <a:r>
              <a:rPr lang="en-US" sz="3550" dirty="0">
                <a:solidFill>
                  <a:srgbClr val="051D3A"/>
                </a:solidFill>
                <a:latin typeface="Funnel Display" pitchFamily="34" charset="0"/>
                <a:ea typeface="Funnel Display" pitchFamily="34" charset="-122"/>
                <a:cs typeface="Funnel Display" pitchFamily="34" charset="-120"/>
              </a:rPr>
              <a:t>Практические рекомендации для ответственного использования ИИ</a:t>
            </a:r>
            <a:endParaRPr lang="en-US" sz="3550" dirty="0"/>
          </a:p>
        </p:txBody>
      </p:sp>
      <p:sp>
        <p:nvSpPr>
          <p:cNvPr id="3" name="Text 1"/>
          <p:cNvSpPr/>
          <p:nvPr/>
        </p:nvSpPr>
        <p:spPr>
          <a:xfrm>
            <a:off x="771406" y="2108478"/>
            <a:ext cx="13087588" cy="592693"/>
          </a:xfrm>
          <a:prstGeom prst="rect">
            <a:avLst/>
          </a:prstGeom>
          <a:noFill/>
          <a:ln/>
        </p:spPr>
        <p:txBody>
          <a:bodyPr wrap="square" lIns="0" tIns="0" rIns="0" bIns="0" rtlCol="0" anchor="t"/>
          <a:lstStyle/>
          <a:p>
            <a:pPr marL="0" indent="0" algn="l">
              <a:lnSpc>
                <a:spcPts val="2300"/>
              </a:lnSpc>
              <a:buNone/>
            </a:pPr>
            <a:r>
              <a:rPr lang="en-US" sz="1500" dirty="0">
                <a:solidFill>
                  <a:srgbClr val="2B3541"/>
                </a:solidFill>
                <a:latin typeface="Funnel Sans" pitchFamily="34" charset="0"/>
                <a:ea typeface="Funnel Sans" pitchFamily="34" charset="-122"/>
                <a:cs typeface="Funnel Sans" pitchFamily="34" charset="-120"/>
              </a:rPr>
              <a:t>Для минимизации этических рисков и обеспечения устойчивого развития генеративного ИИ необходимо внедрение ряда практических рекомендаций. Эти меры направлены на создание прозрачной и ответственной экосистемы.</a:t>
            </a:r>
            <a:endParaRPr lang="en-US" sz="1500" dirty="0"/>
          </a:p>
        </p:txBody>
      </p:sp>
      <p:sp>
        <p:nvSpPr>
          <p:cNvPr id="4" name="Shape 2"/>
          <p:cNvSpPr/>
          <p:nvPr/>
        </p:nvSpPr>
        <p:spPr>
          <a:xfrm>
            <a:off x="771406" y="3190042"/>
            <a:ext cx="6454973" cy="1976795"/>
          </a:xfrm>
          <a:prstGeom prst="roundRect">
            <a:avLst>
              <a:gd name="adj" fmla="val 5551"/>
            </a:avLst>
          </a:prstGeom>
          <a:solidFill>
            <a:srgbClr val="FAF5EB"/>
          </a:solidFill>
          <a:ln/>
        </p:spPr>
      </p:sp>
      <p:sp>
        <p:nvSpPr>
          <p:cNvPr id="5" name="Shape 3"/>
          <p:cNvSpPr/>
          <p:nvPr/>
        </p:nvSpPr>
        <p:spPr>
          <a:xfrm>
            <a:off x="771406" y="3167182"/>
            <a:ext cx="6454973" cy="91440"/>
          </a:xfrm>
          <a:prstGeom prst="roundRect">
            <a:avLst>
              <a:gd name="adj" fmla="val 88580"/>
            </a:avLst>
          </a:prstGeom>
          <a:solidFill>
            <a:srgbClr val="3371A5"/>
          </a:solidFill>
          <a:ln/>
        </p:spPr>
      </p:sp>
      <p:sp>
        <p:nvSpPr>
          <p:cNvPr id="6" name="Shape 4"/>
          <p:cNvSpPr/>
          <p:nvPr/>
        </p:nvSpPr>
        <p:spPr>
          <a:xfrm>
            <a:off x="3709571" y="2900839"/>
            <a:ext cx="578525" cy="578525"/>
          </a:xfrm>
          <a:prstGeom prst="roundRect">
            <a:avLst>
              <a:gd name="adj" fmla="val 158057"/>
            </a:avLst>
          </a:prstGeom>
          <a:solidFill>
            <a:srgbClr val="3371A5"/>
          </a:solidFill>
          <a:ln/>
        </p:spPr>
      </p:sp>
      <p:sp>
        <p:nvSpPr>
          <p:cNvPr id="7" name="Text 5"/>
          <p:cNvSpPr/>
          <p:nvPr/>
        </p:nvSpPr>
        <p:spPr>
          <a:xfrm>
            <a:off x="3883164" y="3045500"/>
            <a:ext cx="231338" cy="289203"/>
          </a:xfrm>
          <a:prstGeom prst="rect">
            <a:avLst/>
          </a:prstGeom>
          <a:noFill/>
          <a:ln/>
        </p:spPr>
        <p:txBody>
          <a:bodyPr wrap="none" lIns="0" tIns="0" rIns="0" bIns="0" rtlCol="0" anchor="t"/>
          <a:lstStyle/>
          <a:p>
            <a:pPr marL="0" indent="0" algn="l">
              <a:lnSpc>
                <a:spcPts val="2750"/>
              </a:lnSpc>
              <a:buNone/>
            </a:pPr>
            <a:r>
              <a:rPr lang="en-US" sz="1800" dirty="0">
                <a:solidFill>
                  <a:srgbClr val="FFFFFF"/>
                </a:solidFill>
                <a:latin typeface="Funnel Display" pitchFamily="34" charset="0"/>
                <a:ea typeface="Funnel Display" pitchFamily="34" charset="-122"/>
                <a:cs typeface="Funnel Display" pitchFamily="34" charset="-120"/>
              </a:rPr>
              <a:t>1</a:t>
            </a:r>
            <a:endParaRPr lang="en-US" sz="1800" dirty="0"/>
          </a:p>
        </p:txBody>
      </p:sp>
      <p:sp>
        <p:nvSpPr>
          <p:cNvPr id="8" name="Text 6"/>
          <p:cNvSpPr/>
          <p:nvPr/>
        </p:nvSpPr>
        <p:spPr>
          <a:xfrm>
            <a:off x="987028" y="3672126"/>
            <a:ext cx="3699153" cy="283607"/>
          </a:xfrm>
          <a:prstGeom prst="rect">
            <a:avLst/>
          </a:prstGeom>
          <a:noFill/>
          <a:ln/>
        </p:spPr>
        <p:txBody>
          <a:bodyPr wrap="none" lIns="0" tIns="0" rIns="0" bIns="0" rtlCol="0" anchor="t"/>
          <a:lstStyle/>
          <a:p>
            <a:pPr marL="0" indent="0" algn="l">
              <a:lnSpc>
                <a:spcPts val="2200"/>
              </a:lnSpc>
              <a:buNone/>
            </a:pPr>
            <a:r>
              <a:rPr lang="en-US" sz="1750" dirty="0">
                <a:solidFill>
                  <a:srgbClr val="2B3541"/>
                </a:solidFill>
                <a:latin typeface="Funnel Display" pitchFamily="34" charset="0"/>
                <a:ea typeface="Funnel Display" pitchFamily="34" charset="-122"/>
                <a:cs typeface="Funnel Display" pitchFamily="34" charset="-120"/>
              </a:rPr>
              <a:t>Четкое разграничение авторства</a:t>
            </a:r>
            <a:endParaRPr lang="en-US" sz="1750" dirty="0"/>
          </a:p>
        </p:txBody>
      </p:sp>
      <p:sp>
        <p:nvSpPr>
          <p:cNvPr id="9" name="Text 7"/>
          <p:cNvSpPr/>
          <p:nvPr/>
        </p:nvSpPr>
        <p:spPr>
          <a:xfrm>
            <a:off x="987028" y="4062174"/>
            <a:ext cx="6023729" cy="889040"/>
          </a:xfrm>
          <a:prstGeom prst="rect">
            <a:avLst/>
          </a:prstGeom>
          <a:noFill/>
          <a:ln/>
        </p:spPr>
        <p:txBody>
          <a:bodyPr wrap="square" lIns="0" tIns="0" rIns="0" bIns="0" rtlCol="0" anchor="t"/>
          <a:lstStyle/>
          <a:p>
            <a:pPr marL="0" indent="0" algn="l">
              <a:lnSpc>
                <a:spcPts val="2300"/>
              </a:lnSpc>
              <a:buNone/>
            </a:pPr>
            <a:r>
              <a:rPr lang="en-US" sz="1500" dirty="0">
                <a:solidFill>
                  <a:srgbClr val="2B3541"/>
                </a:solidFill>
                <a:latin typeface="Funnel Sans" pitchFamily="34" charset="0"/>
                <a:ea typeface="Funnel Sans" pitchFamily="34" charset="-122"/>
                <a:cs typeface="Funnel Sans" pitchFamily="34" charset="-120"/>
              </a:rPr>
              <a:t>Разработка ясных правил, определяющих правообладателя на контент, созданный с помощью ИИ, и механизмов защиты его прав.</a:t>
            </a:r>
            <a:endParaRPr lang="en-US" sz="1500" dirty="0"/>
          </a:p>
        </p:txBody>
      </p:sp>
      <p:sp>
        <p:nvSpPr>
          <p:cNvPr id="10" name="Shape 8"/>
          <p:cNvSpPr/>
          <p:nvPr/>
        </p:nvSpPr>
        <p:spPr>
          <a:xfrm>
            <a:off x="7403902" y="3190042"/>
            <a:ext cx="6455093" cy="1976795"/>
          </a:xfrm>
          <a:prstGeom prst="roundRect">
            <a:avLst>
              <a:gd name="adj" fmla="val 5551"/>
            </a:avLst>
          </a:prstGeom>
          <a:solidFill>
            <a:srgbClr val="FAF5EB"/>
          </a:solidFill>
          <a:ln/>
        </p:spPr>
      </p:sp>
      <p:sp>
        <p:nvSpPr>
          <p:cNvPr id="11" name="Shape 9"/>
          <p:cNvSpPr/>
          <p:nvPr/>
        </p:nvSpPr>
        <p:spPr>
          <a:xfrm>
            <a:off x="7403902" y="3167182"/>
            <a:ext cx="6455093" cy="91440"/>
          </a:xfrm>
          <a:prstGeom prst="roundRect">
            <a:avLst>
              <a:gd name="adj" fmla="val 88580"/>
            </a:avLst>
          </a:prstGeom>
          <a:solidFill>
            <a:srgbClr val="3371A5"/>
          </a:solidFill>
          <a:ln/>
        </p:spPr>
      </p:sp>
      <p:sp>
        <p:nvSpPr>
          <p:cNvPr id="12" name="Shape 10"/>
          <p:cNvSpPr/>
          <p:nvPr/>
        </p:nvSpPr>
        <p:spPr>
          <a:xfrm>
            <a:off x="10342185" y="2900839"/>
            <a:ext cx="578525" cy="578525"/>
          </a:xfrm>
          <a:prstGeom prst="roundRect">
            <a:avLst>
              <a:gd name="adj" fmla="val 158057"/>
            </a:avLst>
          </a:prstGeom>
          <a:solidFill>
            <a:srgbClr val="3371A5"/>
          </a:solidFill>
          <a:ln/>
        </p:spPr>
      </p:sp>
      <p:sp>
        <p:nvSpPr>
          <p:cNvPr id="13" name="Text 11"/>
          <p:cNvSpPr/>
          <p:nvPr/>
        </p:nvSpPr>
        <p:spPr>
          <a:xfrm>
            <a:off x="10515779" y="3045500"/>
            <a:ext cx="231338" cy="289203"/>
          </a:xfrm>
          <a:prstGeom prst="rect">
            <a:avLst/>
          </a:prstGeom>
          <a:noFill/>
          <a:ln/>
        </p:spPr>
        <p:txBody>
          <a:bodyPr wrap="none" lIns="0" tIns="0" rIns="0" bIns="0" rtlCol="0" anchor="t"/>
          <a:lstStyle/>
          <a:p>
            <a:pPr marL="0" indent="0" algn="l">
              <a:lnSpc>
                <a:spcPts val="2750"/>
              </a:lnSpc>
              <a:buNone/>
            </a:pPr>
            <a:r>
              <a:rPr lang="en-US" sz="1800" dirty="0">
                <a:solidFill>
                  <a:srgbClr val="FFFFFF"/>
                </a:solidFill>
                <a:latin typeface="Funnel Display" pitchFamily="34" charset="0"/>
                <a:ea typeface="Funnel Display" pitchFamily="34" charset="-122"/>
                <a:cs typeface="Funnel Display" pitchFamily="34" charset="-120"/>
              </a:rPr>
              <a:t>2</a:t>
            </a:r>
            <a:endParaRPr lang="en-US" sz="1800" dirty="0"/>
          </a:p>
        </p:txBody>
      </p:sp>
      <p:sp>
        <p:nvSpPr>
          <p:cNvPr id="14" name="Text 12"/>
          <p:cNvSpPr/>
          <p:nvPr/>
        </p:nvSpPr>
        <p:spPr>
          <a:xfrm>
            <a:off x="7619524" y="3672126"/>
            <a:ext cx="3178969" cy="283607"/>
          </a:xfrm>
          <a:prstGeom prst="rect">
            <a:avLst/>
          </a:prstGeom>
          <a:noFill/>
          <a:ln/>
        </p:spPr>
        <p:txBody>
          <a:bodyPr wrap="none" lIns="0" tIns="0" rIns="0" bIns="0" rtlCol="0" anchor="t"/>
          <a:lstStyle/>
          <a:p>
            <a:pPr marL="0" indent="0" algn="l">
              <a:lnSpc>
                <a:spcPts val="2200"/>
              </a:lnSpc>
              <a:buNone/>
            </a:pPr>
            <a:r>
              <a:rPr lang="en-US" sz="1750" dirty="0">
                <a:solidFill>
                  <a:srgbClr val="2B3541"/>
                </a:solidFill>
                <a:latin typeface="Funnel Display" pitchFamily="34" charset="0"/>
                <a:ea typeface="Funnel Display" pitchFamily="34" charset="-122"/>
                <a:cs typeface="Funnel Display" pitchFamily="34" charset="-120"/>
              </a:rPr>
              <a:t>Прозрачность и маркировка</a:t>
            </a:r>
            <a:endParaRPr lang="en-US" sz="1750" dirty="0"/>
          </a:p>
        </p:txBody>
      </p:sp>
      <p:sp>
        <p:nvSpPr>
          <p:cNvPr id="15" name="Text 13"/>
          <p:cNvSpPr/>
          <p:nvPr/>
        </p:nvSpPr>
        <p:spPr>
          <a:xfrm>
            <a:off x="7619524" y="4062174"/>
            <a:ext cx="6023848" cy="889040"/>
          </a:xfrm>
          <a:prstGeom prst="rect">
            <a:avLst/>
          </a:prstGeom>
          <a:noFill/>
          <a:ln/>
        </p:spPr>
        <p:txBody>
          <a:bodyPr wrap="square" lIns="0" tIns="0" rIns="0" bIns="0" rtlCol="0" anchor="t"/>
          <a:lstStyle/>
          <a:p>
            <a:pPr marL="0" indent="0" algn="l">
              <a:lnSpc>
                <a:spcPts val="2300"/>
              </a:lnSpc>
              <a:buNone/>
            </a:pPr>
            <a:r>
              <a:rPr lang="en-US" sz="1500" dirty="0">
                <a:solidFill>
                  <a:srgbClr val="2B3541"/>
                </a:solidFill>
                <a:latin typeface="Funnel Sans" pitchFamily="34" charset="0"/>
                <a:ea typeface="Funnel Sans" pitchFamily="34" charset="-122"/>
                <a:cs typeface="Funnel Sans" pitchFamily="34" charset="-120"/>
              </a:rPr>
              <a:t>Обязательная маркировка всего контента, созданного или модифицированного с помощью ИИ, для информирования пользователей о его происхождении.</a:t>
            </a:r>
            <a:endParaRPr lang="en-US" sz="1500" dirty="0"/>
          </a:p>
        </p:txBody>
      </p:sp>
      <p:sp>
        <p:nvSpPr>
          <p:cNvPr id="16" name="Shape 14"/>
          <p:cNvSpPr/>
          <p:nvPr/>
        </p:nvSpPr>
        <p:spPr>
          <a:xfrm>
            <a:off x="771406" y="5633561"/>
            <a:ext cx="6454973" cy="1976795"/>
          </a:xfrm>
          <a:prstGeom prst="roundRect">
            <a:avLst>
              <a:gd name="adj" fmla="val 5551"/>
            </a:avLst>
          </a:prstGeom>
          <a:solidFill>
            <a:srgbClr val="FAF5EB"/>
          </a:solidFill>
          <a:ln/>
        </p:spPr>
      </p:sp>
      <p:sp>
        <p:nvSpPr>
          <p:cNvPr id="17" name="Shape 15"/>
          <p:cNvSpPr/>
          <p:nvPr/>
        </p:nvSpPr>
        <p:spPr>
          <a:xfrm>
            <a:off x="771406" y="5610701"/>
            <a:ext cx="6454973" cy="91440"/>
          </a:xfrm>
          <a:prstGeom prst="roundRect">
            <a:avLst>
              <a:gd name="adj" fmla="val 88580"/>
            </a:avLst>
          </a:prstGeom>
          <a:solidFill>
            <a:srgbClr val="3371A5"/>
          </a:solidFill>
          <a:ln/>
        </p:spPr>
      </p:sp>
      <p:sp>
        <p:nvSpPr>
          <p:cNvPr id="18" name="Shape 16"/>
          <p:cNvSpPr/>
          <p:nvPr/>
        </p:nvSpPr>
        <p:spPr>
          <a:xfrm>
            <a:off x="3709571" y="5344358"/>
            <a:ext cx="578525" cy="578525"/>
          </a:xfrm>
          <a:prstGeom prst="roundRect">
            <a:avLst>
              <a:gd name="adj" fmla="val 158057"/>
            </a:avLst>
          </a:prstGeom>
          <a:solidFill>
            <a:srgbClr val="3371A5"/>
          </a:solidFill>
          <a:ln/>
        </p:spPr>
      </p:sp>
      <p:sp>
        <p:nvSpPr>
          <p:cNvPr id="19" name="Text 17"/>
          <p:cNvSpPr/>
          <p:nvPr/>
        </p:nvSpPr>
        <p:spPr>
          <a:xfrm>
            <a:off x="3883164" y="5489019"/>
            <a:ext cx="231338" cy="289203"/>
          </a:xfrm>
          <a:prstGeom prst="rect">
            <a:avLst/>
          </a:prstGeom>
          <a:noFill/>
          <a:ln/>
        </p:spPr>
        <p:txBody>
          <a:bodyPr wrap="none" lIns="0" tIns="0" rIns="0" bIns="0" rtlCol="0" anchor="t"/>
          <a:lstStyle/>
          <a:p>
            <a:pPr marL="0" indent="0" algn="l">
              <a:lnSpc>
                <a:spcPts val="2750"/>
              </a:lnSpc>
              <a:buNone/>
            </a:pPr>
            <a:r>
              <a:rPr lang="en-US" sz="1800" dirty="0">
                <a:solidFill>
                  <a:srgbClr val="FFFFFF"/>
                </a:solidFill>
                <a:latin typeface="Funnel Display" pitchFamily="34" charset="0"/>
                <a:ea typeface="Funnel Display" pitchFamily="34" charset="-122"/>
                <a:cs typeface="Funnel Display" pitchFamily="34" charset="-120"/>
              </a:rPr>
              <a:t>3</a:t>
            </a:r>
            <a:endParaRPr lang="en-US" sz="1800" dirty="0"/>
          </a:p>
        </p:txBody>
      </p:sp>
      <p:sp>
        <p:nvSpPr>
          <p:cNvPr id="20" name="Text 18"/>
          <p:cNvSpPr/>
          <p:nvPr/>
        </p:nvSpPr>
        <p:spPr>
          <a:xfrm>
            <a:off x="987028" y="6115645"/>
            <a:ext cx="2268736" cy="283607"/>
          </a:xfrm>
          <a:prstGeom prst="rect">
            <a:avLst/>
          </a:prstGeom>
          <a:noFill/>
          <a:ln/>
        </p:spPr>
        <p:txBody>
          <a:bodyPr wrap="none" lIns="0" tIns="0" rIns="0" bIns="0" rtlCol="0" anchor="t"/>
          <a:lstStyle/>
          <a:p>
            <a:pPr marL="0" indent="0" algn="l">
              <a:lnSpc>
                <a:spcPts val="2200"/>
              </a:lnSpc>
              <a:buNone/>
            </a:pPr>
            <a:r>
              <a:rPr lang="en-US" sz="1750" dirty="0">
                <a:solidFill>
                  <a:srgbClr val="2B3541"/>
                </a:solidFill>
                <a:latin typeface="Funnel Display" pitchFamily="34" charset="0"/>
                <a:ea typeface="Funnel Display" pitchFamily="34" charset="-122"/>
                <a:cs typeface="Funnel Display" pitchFamily="34" charset="-120"/>
              </a:rPr>
              <a:t>Обучение и этика</a:t>
            </a:r>
            <a:endParaRPr lang="en-US" sz="1750" dirty="0"/>
          </a:p>
        </p:txBody>
      </p:sp>
      <p:sp>
        <p:nvSpPr>
          <p:cNvPr id="21" name="Text 19"/>
          <p:cNvSpPr/>
          <p:nvPr/>
        </p:nvSpPr>
        <p:spPr>
          <a:xfrm>
            <a:off x="987028" y="6505694"/>
            <a:ext cx="6023729" cy="889040"/>
          </a:xfrm>
          <a:prstGeom prst="rect">
            <a:avLst/>
          </a:prstGeom>
          <a:noFill/>
          <a:ln/>
        </p:spPr>
        <p:txBody>
          <a:bodyPr wrap="square" lIns="0" tIns="0" rIns="0" bIns="0" rtlCol="0" anchor="t"/>
          <a:lstStyle/>
          <a:p>
            <a:pPr marL="0" indent="0" algn="l">
              <a:lnSpc>
                <a:spcPts val="2300"/>
              </a:lnSpc>
              <a:buNone/>
            </a:pPr>
            <a:r>
              <a:rPr lang="en-US" sz="1500" dirty="0">
                <a:solidFill>
                  <a:srgbClr val="2B3541"/>
                </a:solidFill>
                <a:latin typeface="Funnel Sans" pitchFamily="34" charset="0"/>
                <a:ea typeface="Funnel Sans" pitchFamily="34" charset="-122"/>
                <a:cs typeface="Funnel Sans" pitchFamily="34" charset="-120"/>
              </a:rPr>
              <a:t>Внедрение программ обучения этическим нормам для пользователей и разработчиков ИИ, формирование культуры ответственного использования.</a:t>
            </a:r>
            <a:endParaRPr lang="en-US" sz="1500" dirty="0"/>
          </a:p>
        </p:txBody>
      </p:sp>
      <p:sp>
        <p:nvSpPr>
          <p:cNvPr id="22" name="Shape 20"/>
          <p:cNvSpPr/>
          <p:nvPr/>
        </p:nvSpPr>
        <p:spPr>
          <a:xfrm>
            <a:off x="7403902" y="5633561"/>
            <a:ext cx="6455093" cy="1976795"/>
          </a:xfrm>
          <a:prstGeom prst="roundRect">
            <a:avLst>
              <a:gd name="adj" fmla="val 5551"/>
            </a:avLst>
          </a:prstGeom>
          <a:solidFill>
            <a:srgbClr val="FAF5EB"/>
          </a:solidFill>
          <a:ln/>
        </p:spPr>
      </p:sp>
      <p:sp>
        <p:nvSpPr>
          <p:cNvPr id="23" name="Shape 21"/>
          <p:cNvSpPr/>
          <p:nvPr/>
        </p:nvSpPr>
        <p:spPr>
          <a:xfrm>
            <a:off x="7403902" y="5610701"/>
            <a:ext cx="6455093" cy="91440"/>
          </a:xfrm>
          <a:prstGeom prst="roundRect">
            <a:avLst>
              <a:gd name="adj" fmla="val 88580"/>
            </a:avLst>
          </a:prstGeom>
          <a:solidFill>
            <a:srgbClr val="3371A5"/>
          </a:solidFill>
          <a:ln/>
        </p:spPr>
      </p:sp>
      <p:sp>
        <p:nvSpPr>
          <p:cNvPr id="24" name="Shape 22"/>
          <p:cNvSpPr/>
          <p:nvPr/>
        </p:nvSpPr>
        <p:spPr>
          <a:xfrm>
            <a:off x="10342185" y="5344358"/>
            <a:ext cx="578525" cy="578525"/>
          </a:xfrm>
          <a:prstGeom prst="roundRect">
            <a:avLst>
              <a:gd name="adj" fmla="val 158057"/>
            </a:avLst>
          </a:prstGeom>
          <a:solidFill>
            <a:srgbClr val="3371A5"/>
          </a:solidFill>
          <a:ln/>
        </p:spPr>
      </p:sp>
      <p:sp>
        <p:nvSpPr>
          <p:cNvPr id="25" name="Text 23"/>
          <p:cNvSpPr/>
          <p:nvPr/>
        </p:nvSpPr>
        <p:spPr>
          <a:xfrm>
            <a:off x="10515779" y="5489019"/>
            <a:ext cx="231338" cy="289203"/>
          </a:xfrm>
          <a:prstGeom prst="rect">
            <a:avLst/>
          </a:prstGeom>
          <a:noFill/>
          <a:ln/>
        </p:spPr>
        <p:txBody>
          <a:bodyPr wrap="none" lIns="0" tIns="0" rIns="0" bIns="0" rtlCol="0" anchor="t"/>
          <a:lstStyle/>
          <a:p>
            <a:pPr marL="0" indent="0" algn="l">
              <a:lnSpc>
                <a:spcPts val="2750"/>
              </a:lnSpc>
              <a:buNone/>
            </a:pPr>
            <a:r>
              <a:rPr lang="en-US" sz="1800" dirty="0">
                <a:solidFill>
                  <a:srgbClr val="FFFFFF"/>
                </a:solidFill>
                <a:latin typeface="Funnel Display" pitchFamily="34" charset="0"/>
                <a:ea typeface="Funnel Display" pitchFamily="34" charset="-122"/>
                <a:cs typeface="Funnel Display" pitchFamily="34" charset="-120"/>
              </a:rPr>
              <a:t>4</a:t>
            </a:r>
            <a:endParaRPr lang="en-US" sz="1800" dirty="0"/>
          </a:p>
        </p:txBody>
      </p:sp>
      <p:sp>
        <p:nvSpPr>
          <p:cNvPr id="26" name="Text 24"/>
          <p:cNvSpPr/>
          <p:nvPr/>
        </p:nvSpPr>
        <p:spPr>
          <a:xfrm>
            <a:off x="7619524" y="6115645"/>
            <a:ext cx="5079563" cy="283607"/>
          </a:xfrm>
          <a:prstGeom prst="rect">
            <a:avLst/>
          </a:prstGeom>
          <a:noFill/>
          <a:ln/>
        </p:spPr>
        <p:txBody>
          <a:bodyPr wrap="none" lIns="0" tIns="0" rIns="0" bIns="0" rtlCol="0" anchor="t"/>
          <a:lstStyle/>
          <a:p>
            <a:pPr marL="0" indent="0" algn="l">
              <a:lnSpc>
                <a:spcPts val="2200"/>
              </a:lnSpc>
              <a:buNone/>
            </a:pPr>
            <a:r>
              <a:rPr lang="en-US" sz="1750" dirty="0">
                <a:solidFill>
                  <a:srgbClr val="2B3541"/>
                </a:solidFill>
                <a:latin typeface="Funnel Display" pitchFamily="34" charset="0"/>
                <a:ea typeface="Funnel Display" pitchFamily="34" charset="-122"/>
                <a:cs typeface="Funnel Display" pitchFamily="34" charset="-120"/>
              </a:rPr>
              <a:t>Корпоративные и международные стандарты</a:t>
            </a:r>
            <a:endParaRPr lang="en-US" sz="1750" dirty="0"/>
          </a:p>
        </p:txBody>
      </p:sp>
      <p:sp>
        <p:nvSpPr>
          <p:cNvPr id="27" name="Text 25"/>
          <p:cNvSpPr/>
          <p:nvPr/>
        </p:nvSpPr>
        <p:spPr>
          <a:xfrm>
            <a:off x="7619524" y="6505694"/>
            <a:ext cx="6023848" cy="889040"/>
          </a:xfrm>
          <a:prstGeom prst="rect">
            <a:avLst/>
          </a:prstGeom>
          <a:noFill/>
          <a:ln/>
        </p:spPr>
        <p:txBody>
          <a:bodyPr wrap="square" lIns="0" tIns="0" rIns="0" bIns="0" rtlCol="0" anchor="t"/>
          <a:lstStyle/>
          <a:p>
            <a:pPr marL="0" indent="0" algn="l">
              <a:lnSpc>
                <a:spcPts val="2300"/>
              </a:lnSpc>
              <a:buNone/>
            </a:pPr>
            <a:r>
              <a:rPr lang="en-US" sz="1500" dirty="0">
                <a:solidFill>
                  <a:srgbClr val="2B3541"/>
                </a:solidFill>
                <a:latin typeface="Funnel Sans" pitchFamily="34" charset="0"/>
                <a:ea typeface="Funnel Sans" pitchFamily="34" charset="-122"/>
                <a:cs typeface="Funnel Sans" pitchFamily="34" charset="-120"/>
              </a:rPr>
              <a:t>Разработка корпоративных политик и участие в создании международных стандартов для обеспечения единообразия и доверия в глобальном масштабе.</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1080</Words>
  <Application>Microsoft Office PowerPoint</Application>
  <PresentationFormat>Произвольный</PresentationFormat>
  <Paragraphs>79</Paragraphs>
  <Slides>10</Slides>
  <Notes>10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10</vt:i4>
      </vt:variant>
    </vt:vector>
  </HeadingPairs>
  <TitlesOfParts>
    <vt:vector size="16" baseType="lpstr">
      <vt:lpstr>Funnel Display</vt:lpstr>
      <vt:lpstr>Arial</vt:lpstr>
      <vt:lpstr>Funnel Sans</vt:lpstr>
      <vt:lpstr>Funnel Display Light</vt:lpstr>
      <vt:lpstr>Calibri</vt:lpstr>
      <vt:lpstr>Office Theme</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subject/>
  <dc:creator>Пользователь</dc:creator>
  <cp:lastModifiedBy> </cp:lastModifiedBy>
  <cp:revision>2</cp:revision>
  <dcterms:created xsi:type="dcterms:W3CDTF">2026-02-01T09:04:26Z</dcterms:created>
  <dcterms:modified xsi:type="dcterms:W3CDTF">2026-02-01T09:05:42Z</dcterms:modified>
</cp:coreProperties>
</file>